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72" r:id="rId2"/>
    <p:sldId id="321" r:id="rId3"/>
    <p:sldId id="381" r:id="rId4"/>
    <p:sldId id="395" r:id="rId5"/>
    <p:sldId id="323" r:id="rId6"/>
    <p:sldId id="324" r:id="rId7"/>
    <p:sldId id="322" r:id="rId8"/>
    <p:sldId id="314" r:id="rId9"/>
    <p:sldId id="264" r:id="rId10"/>
    <p:sldId id="325" r:id="rId11"/>
    <p:sldId id="265" r:id="rId12"/>
    <p:sldId id="327" r:id="rId13"/>
    <p:sldId id="326" r:id="rId14"/>
    <p:sldId id="266" r:id="rId15"/>
    <p:sldId id="328" r:id="rId16"/>
    <p:sldId id="393" r:id="rId17"/>
    <p:sldId id="316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2" r:id="rId26"/>
    <p:sldId id="378" r:id="rId27"/>
    <p:sldId id="379" r:id="rId28"/>
    <p:sldId id="384" r:id="rId29"/>
    <p:sldId id="385" r:id="rId30"/>
    <p:sldId id="386" r:id="rId31"/>
    <p:sldId id="387" r:id="rId32"/>
    <p:sldId id="332" r:id="rId33"/>
    <p:sldId id="347" r:id="rId34"/>
    <p:sldId id="382" r:id="rId35"/>
    <p:sldId id="330" r:id="rId36"/>
    <p:sldId id="348" r:id="rId37"/>
    <p:sldId id="396" r:id="rId38"/>
    <p:sldId id="349" r:id="rId39"/>
    <p:sldId id="350" r:id="rId40"/>
    <p:sldId id="351" r:id="rId41"/>
    <p:sldId id="352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97" r:id="rId54"/>
    <p:sldId id="403" r:id="rId55"/>
    <p:sldId id="371" r:id="rId56"/>
    <p:sldId id="372" r:id="rId57"/>
    <p:sldId id="373" r:id="rId58"/>
    <p:sldId id="374" r:id="rId59"/>
    <p:sldId id="404" r:id="rId60"/>
    <p:sldId id="376" r:id="rId61"/>
    <p:sldId id="406" r:id="rId62"/>
    <p:sldId id="407" r:id="rId63"/>
    <p:sldId id="408" r:id="rId64"/>
    <p:sldId id="398" r:id="rId65"/>
    <p:sldId id="399" r:id="rId66"/>
    <p:sldId id="400" r:id="rId67"/>
    <p:sldId id="405" r:id="rId68"/>
    <p:sldId id="402" r:id="rId69"/>
    <p:sldId id="409" r:id="rId70"/>
    <p:sldId id="312" r:id="rId71"/>
    <p:sldId id="394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ungdo Choi" initials="SC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EC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2857" autoAdjust="0"/>
  </p:normalViewPr>
  <p:slideViewPr>
    <p:cSldViewPr snapToGrid="0">
      <p:cViewPr varScale="1">
        <p:scale>
          <a:sx n="99" d="100"/>
          <a:sy n="99" d="100"/>
        </p:scale>
        <p:origin x="931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02T22:57:08.640" idx="10">
    <p:pos x="10" y="10"/>
    <p:text>UCF 파일은 무엇인가?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8A12D-90CD-4369-AAC9-063323671EF8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42E49-9483-4C04-A39C-AF6D6D7CE9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2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2E49-9483-4C04-A39C-AF6D6D7CE9C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7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234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3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>
            <a:lvl1pPr>
              <a:defRPr sz="3600" b="1">
                <a:latin typeface="Franklin Gothic Book" panose="020B05030201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2357"/>
            <a:ext cx="7886700" cy="473460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 sz="200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20000"/>
              </a:lnSpc>
              <a:spcBef>
                <a:spcPts val="600"/>
              </a:spcBef>
              <a:buFont typeface="Franklin Gothic Book" panose="020B0503020102020204" pitchFamily="34" charset="0"/>
              <a:buChar char="−"/>
              <a:defRPr sz="1800">
                <a:latin typeface="Franklin Gothic Book" panose="020B0503020102020204" pitchFamily="34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1600">
                <a:latin typeface="Franklin Gothic Book" panose="020B0503020102020204" pitchFamily="34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400">
                <a:latin typeface="Franklin Gothic Book" panose="020B0503020102020204" pitchFamily="34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11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6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69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9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3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8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tdichip.com/Drivers/VCP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Z-Technology/GoldenBell2/tree/main/GoldenBell2_22.2_practice" TargetMode="External"/><Relationship Id="rId2" Type="http://schemas.openxmlformats.org/officeDocument/2006/relationships/hyperlink" Target="https://drive.google.com/file/d/1QHFlFvkDQdGZqeCVrqMvOVPDH5UqOCBD/view?usp=sharing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0469" y="1699022"/>
            <a:ext cx="7803065" cy="17907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b="1" dirty="0">
                <a:latin typeface="+mn-lt"/>
              </a:rPr>
              <a:t>CPU Test Platform Manual</a:t>
            </a:r>
            <a:br>
              <a:rPr lang="en-US" altLang="ko-KR" sz="4050" dirty="0"/>
            </a:br>
            <a:r>
              <a:rPr lang="en-US" altLang="ko-KR" sz="2800" dirty="0"/>
              <a:t>Goldenbell2 Board</a:t>
            </a:r>
            <a:endParaRPr lang="ko-KR" altLang="en-US" sz="405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/>
              <a:t>CRZ Technology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43000" y="3602038"/>
            <a:ext cx="6858000" cy="1285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6332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42C7A8B-B17C-AF84-7C91-E63E588F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460" y="3491497"/>
            <a:ext cx="2694410" cy="18084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BA4693-08C5-ADF5-9656-551C1A88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75" y="3490245"/>
            <a:ext cx="2722718" cy="18084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LED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Result</a:t>
            </a:r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ko-KR" altLang="en-US" dirty="0"/>
              <a:t> 모든 </a:t>
            </a:r>
            <a:r>
              <a:rPr lang="en-US" altLang="ko-KR" dirty="0"/>
              <a:t>LED off</a:t>
            </a:r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 아닐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led[7:4] &amp; led[15:12] 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8136731"/>
            <a:ext cx="2557463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980381" y="3547895"/>
            <a:ext cx="131026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직사각형 20"/>
          <p:cNvSpPr/>
          <p:nvPr/>
        </p:nvSpPr>
        <p:spPr>
          <a:xfrm>
            <a:off x="6281700" y="3531273"/>
            <a:ext cx="131026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직사각형 21"/>
          <p:cNvSpPr/>
          <p:nvPr/>
        </p:nvSpPr>
        <p:spPr>
          <a:xfrm>
            <a:off x="2832222" y="3559866"/>
            <a:ext cx="675750" cy="12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직사각형 22"/>
          <p:cNvSpPr/>
          <p:nvPr/>
        </p:nvSpPr>
        <p:spPr>
          <a:xfrm>
            <a:off x="7195704" y="3526613"/>
            <a:ext cx="651511" cy="157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2029359" y="5351969"/>
            <a:ext cx="920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Reset </a:t>
            </a:r>
            <a:r>
              <a:rPr lang="ko-KR" altLang="en-US" sz="1200" dirty="0"/>
              <a:t>상태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1252" y="5351969"/>
            <a:ext cx="1245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Non-reset </a:t>
            </a:r>
            <a:r>
              <a:rPr lang="ko-KR" altLang="en-US" sz="1200" dirty="0"/>
              <a:t>상태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9771" y="4183719"/>
            <a:ext cx="12314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led[15]-led[0]</a:t>
            </a:r>
            <a:endParaRPr lang="ko-KR" altLang="en-US" sz="1350" dirty="0"/>
          </a:p>
        </p:txBody>
      </p:sp>
      <p:cxnSp>
        <p:nvCxnSpPr>
          <p:cNvPr id="17" name="직선 화살표 연결선 16"/>
          <p:cNvCxnSpPr>
            <a:cxnSpLocks/>
            <a:endCxn id="16" idx="0"/>
          </p:cNvCxnSpPr>
          <p:nvPr/>
        </p:nvCxnSpPr>
        <p:spPr>
          <a:xfrm>
            <a:off x="3504362" y="3605520"/>
            <a:ext cx="1091123" cy="5781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23" idx="1"/>
            <a:endCxn id="16" idx="0"/>
          </p:cNvCxnSpPr>
          <p:nvPr/>
        </p:nvCxnSpPr>
        <p:spPr>
          <a:xfrm flipH="1">
            <a:off x="4595485" y="3605193"/>
            <a:ext cx="2600219" cy="5785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21" idx="1"/>
            <a:endCxn id="28" idx="0"/>
          </p:cNvCxnSpPr>
          <p:nvPr/>
        </p:nvCxnSpPr>
        <p:spPr>
          <a:xfrm flipH="1">
            <a:off x="4597426" y="3642212"/>
            <a:ext cx="1684274" cy="11564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8" idx="0"/>
          </p:cNvCxnSpPr>
          <p:nvPr/>
        </p:nvCxnSpPr>
        <p:spPr>
          <a:xfrm>
            <a:off x="2111407" y="3658834"/>
            <a:ext cx="2486019" cy="11398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04379" y="4798653"/>
            <a:ext cx="1186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Reset </a:t>
            </a:r>
            <a:r>
              <a:rPr lang="ko-KR" altLang="en-US" sz="1350" dirty="0"/>
              <a:t>스위치</a:t>
            </a:r>
          </a:p>
        </p:txBody>
      </p:sp>
    </p:spTree>
    <p:extLst>
      <p:ext uri="{BB962C8B-B14F-4D97-AF65-F5344CB8AC3E}">
        <p14:creationId xmlns:p14="http://schemas.microsoft.com/office/powerpoint/2010/main" val="375325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FND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(1/3)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FND </a:t>
            </a:r>
            <a:r>
              <a:rPr lang="ko-KR" altLang="en-US" dirty="0"/>
              <a:t>제어 방법</a:t>
            </a:r>
            <a:endParaRPr lang="en-US" altLang="ko-KR" dirty="0"/>
          </a:p>
          <a:p>
            <a:pPr lvl="1"/>
            <a:r>
              <a:rPr lang="en-US" altLang="ko-KR" dirty="0"/>
              <a:t>FND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을 인가하면 </a:t>
            </a:r>
            <a:r>
              <a:rPr lang="en-US" altLang="ko-KR" dirty="0"/>
              <a:t>on</a:t>
            </a:r>
            <a:r>
              <a:rPr lang="ko-KR" altLang="en-US" dirty="0"/>
              <a:t>상태</a:t>
            </a:r>
            <a:r>
              <a:rPr lang="en-US" altLang="ko-KR" dirty="0"/>
              <a:t>, 1</a:t>
            </a:r>
            <a:r>
              <a:rPr lang="ko-KR" altLang="en-US" dirty="0"/>
              <a:t>을 인가하면 </a:t>
            </a:r>
            <a:r>
              <a:rPr lang="en-US" altLang="ko-KR" dirty="0"/>
              <a:t>off</a:t>
            </a:r>
            <a:r>
              <a:rPr lang="ko-KR" altLang="en-US" dirty="0"/>
              <a:t>상태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digit[3], digit[1]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동시에 </a:t>
            </a:r>
            <a:r>
              <a:rPr lang="en-US" altLang="ko-KR" dirty="0"/>
              <a:t>3</a:t>
            </a:r>
            <a:r>
              <a:rPr lang="ko-KR" altLang="en-US" dirty="0"/>
              <a:t>을 출력하는 경우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동작 방법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digit</a:t>
            </a:r>
            <a:r>
              <a:rPr lang="ko-KR" altLang="en-US" dirty="0"/>
              <a:t>에 </a:t>
            </a:r>
            <a:r>
              <a:rPr lang="en-US" altLang="ko-KR" dirty="0"/>
              <a:t>0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아닐 시</a:t>
            </a:r>
            <a:r>
              <a:rPr lang="en-US" altLang="ko-KR" dirty="0"/>
              <a:t>, digit[3]=3 digit[2]=2 digit[1]=1 digit[0]=0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FND</a:t>
            </a:r>
            <a:r>
              <a:rPr lang="ko-KR" altLang="en-US" dirty="0"/>
              <a:t>에 서로 다른 숫자 출력</a:t>
            </a:r>
            <a:r>
              <a:rPr lang="en-US" altLang="ko-KR" dirty="0"/>
              <a:t> 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/>
              <a:t>digit_sel</a:t>
            </a:r>
            <a:r>
              <a:rPr lang="ko-KR" altLang="en-US" dirty="0"/>
              <a:t>은 제어할 </a:t>
            </a:r>
            <a:r>
              <a:rPr lang="en-US" altLang="ko-KR" dirty="0"/>
              <a:t>digit</a:t>
            </a:r>
            <a:r>
              <a:rPr lang="ko-KR" altLang="en-US" dirty="0"/>
              <a:t>을 선택해주는 </a:t>
            </a:r>
            <a:r>
              <a:rPr lang="en-US" altLang="ko-KR" dirty="0"/>
              <a:t>register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Counter</a:t>
            </a:r>
            <a:r>
              <a:rPr lang="ko-KR" altLang="en-US" dirty="0"/>
              <a:t>가 증가함에 따라서 </a:t>
            </a:r>
            <a:r>
              <a:rPr lang="en-US" altLang="ko-KR" dirty="0" err="1"/>
              <a:t>digit_sel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0,1,2,3 </a:t>
            </a:r>
            <a:r>
              <a:rPr lang="ko-KR" altLang="en-US" dirty="0"/>
              <a:t>바꿔가며 각 </a:t>
            </a:r>
            <a:r>
              <a:rPr lang="en-US" altLang="ko-KR" dirty="0" err="1"/>
              <a:t>digit_sel</a:t>
            </a:r>
            <a:r>
              <a:rPr lang="en-US" altLang="ko-KR" dirty="0"/>
              <a:t> </a:t>
            </a:r>
            <a:r>
              <a:rPr lang="ko-KR" altLang="en-US" dirty="0"/>
              <a:t>값에 한 </a:t>
            </a:r>
            <a:r>
              <a:rPr lang="en-US" altLang="ko-KR" dirty="0"/>
              <a:t>digit</a:t>
            </a:r>
            <a:r>
              <a:rPr lang="ko-KR" altLang="en-US" dirty="0"/>
              <a:t>의 값을 출력 </a:t>
            </a:r>
            <a:r>
              <a:rPr lang="en-US" altLang="ko-KR" dirty="0"/>
              <a:t>(</a:t>
            </a:r>
            <a:r>
              <a:rPr lang="ko-KR" altLang="en-US" dirty="0"/>
              <a:t>시간 차를 두고 </a:t>
            </a:r>
            <a:r>
              <a:rPr lang="en-US" altLang="ko-KR" dirty="0"/>
              <a:t>FND</a:t>
            </a:r>
            <a:r>
              <a:rPr lang="ko-KR" altLang="en-US" dirty="0"/>
              <a:t>가 켜지는 효과 이용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314" y="2704941"/>
            <a:ext cx="4080706" cy="2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6941752" y="1908669"/>
            <a:ext cx="1707990" cy="1642109"/>
            <a:chOff x="8857882" y="2667551"/>
            <a:chExt cx="2270989" cy="2191216"/>
          </a:xfrm>
        </p:grpSpPr>
        <p:pic>
          <p:nvPicPr>
            <p:cNvPr id="17" name="Picture 2" descr="http://cfile29.uf.tistory.com/image/1918114F4ED86F3A0F320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r="2"/>
            <a:stretch/>
          </p:blipFill>
          <p:spPr bwMode="auto">
            <a:xfrm>
              <a:off x="8857882" y="2667551"/>
              <a:ext cx="2270989" cy="219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9329056" y="3124563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74692" y="3313017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</a:rPr>
                <a:t>1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522374" y="3311650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87457" y="3961964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58781" y="3773521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65226" y="3545539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03221" y="3747299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</a:rPr>
                <a:t>1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98903" y="3962516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</a:rPr>
                <a:t>1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V="1">
            <a:off x="6115050" y="2827210"/>
            <a:ext cx="826702" cy="164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66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FND </a:t>
            </a:r>
            <a:r>
              <a:rPr lang="ko-KR" altLang="en-US" dirty="0">
                <a:latin typeface="+mn-lt"/>
              </a:rPr>
              <a:t>구동 </a:t>
            </a:r>
            <a:r>
              <a:rPr lang="en-US" altLang="ko-KR" dirty="0">
                <a:latin typeface="+mn-lt"/>
              </a:rPr>
              <a:t>(2/3)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Source code</a:t>
            </a:r>
          </a:p>
          <a:p>
            <a:pPr lvl="1"/>
            <a:r>
              <a:rPr lang="en-US" altLang="ko-KR" dirty="0" err="1"/>
              <a:t>fnd_test.v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12</a:t>
            </a:fld>
            <a:endParaRPr lang="ko-KR" altLang="en-US"/>
          </a:p>
        </p:txBody>
      </p:sp>
      <p:graphicFrame>
        <p:nvGraphicFramePr>
          <p:cNvPr id="25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573371"/>
              </p:ext>
            </p:extLst>
          </p:nvPr>
        </p:nvGraphicFramePr>
        <p:xfrm>
          <a:off x="6131913" y="1619385"/>
          <a:ext cx="2860817" cy="3756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78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FND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진수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8'b00000011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8'b10011111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8'b00100101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8'b00001101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8'b10011001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8'b01001001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8'b01000001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8'b00011011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8'b00000001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8'b00011001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8'b10001001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8'b10000011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8'b01100011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8'b10000101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8'b01100001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8'b01110001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6"/>
          <a:stretch/>
        </p:blipFill>
        <p:spPr bwMode="auto">
          <a:xfrm>
            <a:off x="800100" y="4527497"/>
            <a:ext cx="1000125" cy="4423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082" y="4527235"/>
            <a:ext cx="1000124" cy="4428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60" y="4527234"/>
            <a:ext cx="1000126" cy="442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39" y="4527497"/>
            <a:ext cx="1000125" cy="4423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18" y="5099259"/>
            <a:ext cx="1000125" cy="4423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42900"/>
          <a:stretch/>
        </p:blipFill>
        <p:spPr bwMode="auto">
          <a:xfrm>
            <a:off x="1230511" y="2330245"/>
            <a:ext cx="3743854" cy="193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7196" y="5181936"/>
            <a:ext cx="17972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의 빠른 출력으로  </a:t>
            </a:r>
            <a:r>
              <a:rPr lang="ko-KR" altLang="en-US" sz="1350" dirty="0">
                <a:latin typeface="Calibri"/>
              </a:rPr>
              <a:t>→</a:t>
            </a:r>
            <a:endParaRPr lang="ko-KR" altLang="en-US" sz="1350" dirty="0"/>
          </a:p>
        </p:txBody>
      </p:sp>
      <p:sp>
        <p:nvSpPr>
          <p:cNvPr id="15" name="TextBox 14"/>
          <p:cNvSpPr txBox="1"/>
          <p:nvPr/>
        </p:nvSpPr>
        <p:spPr>
          <a:xfrm>
            <a:off x="3504961" y="5181936"/>
            <a:ext cx="26789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이 동시에 출력되는 것처럼 보임</a:t>
            </a:r>
          </a:p>
        </p:txBody>
      </p:sp>
    </p:spTree>
    <p:extLst>
      <p:ext uri="{BB962C8B-B14F-4D97-AF65-F5344CB8AC3E}">
        <p14:creationId xmlns:p14="http://schemas.microsoft.com/office/powerpoint/2010/main" val="422094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52B95AB-CB3B-B445-41FA-01569541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778" y="3321760"/>
            <a:ext cx="3191000" cy="18229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B0C804-373B-F621-C607-04942D14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3" y="3358450"/>
            <a:ext cx="3206235" cy="1822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FND </a:t>
            </a:r>
            <a:r>
              <a:rPr lang="ko-KR" altLang="en-US" dirty="0"/>
              <a:t>구동 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digit</a:t>
            </a:r>
            <a:r>
              <a:rPr lang="ko-KR" altLang="en-US" dirty="0"/>
              <a:t>에 </a:t>
            </a:r>
            <a:r>
              <a:rPr lang="en-US" altLang="ko-KR" dirty="0"/>
              <a:t>0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아닐 시</a:t>
            </a:r>
            <a:r>
              <a:rPr lang="en-US" altLang="ko-KR" dirty="0"/>
              <a:t>, digit[3]=3 digit[2]=2 digit[1]=1 digit[0]=0 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13046" y="4269928"/>
            <a:ext cx="13644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digit[3]-digit[0]</a:t>
            </a:r>
            <a:endParaRPr lang="ko-KR" altLang="en-US" sz="1350" dirty="0"/>
          </a:p>
        </p:txBody>
      </p:sp>
      <p:cxnSp>
        <p:nvCxnSpPr>
          <p:cNvPr id="13" name="직선 화살표 연결선 12"/>
          <p:cNvCxnSpPr>
            <a:stCxn id="12" idx="3"/>
            <a:endCxn id="16" idx="0"/>
          </p:cNvCxnSpPr>
          <p:nvPr/>
        </p:nvCxnSpPr>
        <p:spPr>
          <a:xfrm>
            <a:off x="3577108" y="3554219"/>
            <a:ext cx="1018176" cy="7157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88912" y="3385374"/>
            <a:ext cx="788196" cy="337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21"/>
          <p:cNvSpPr txBox="1"/>
          <p:nvPr/>
        </p:nvSpPr>
        <p:spPr>
          <a:xfrm>
            <a:off x="1580474" y="5351969"/>
            <a:ext cx="920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Reset </a:t>
            </a:r>
            <a:r>
              <a:rPr lang="ko-KR" altLang="en-US" sz="1200" dirty="0"/>
              <a:t>상태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36067" y="5351969"/>
            <a:ext cx="1245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Non-reset </a:t>
            </a:r>
            <a:r>
              <a:rPr lang="ko-KR" altLang="en-US" sz="1200" dirty="0"/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53871" y="3339210"/>
            <a:ext cx="810272" cy="36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5" name="직선 화살표 연결선 24"/>
          <p:cNvCxnSpPr>
            <a:cxnSpLocks/>
            <a:stCxn id="24" idx="1"/>
            <a:endCxn id="16" idx="0"/>
          </p:cNvCxnSpPr>
          <p:nvPr/>
        </p:nvCxnSpPr>
        <p:spPr>
          <a:xfrm flipH="1">
            <a:off x="4595284" y="3522045"/>
            <a:ext cx="2758587" cy="74788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637606" y="3327717"/>
            <a:ext cx="89594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직사각형 25"/>
          <p:cNvSpPr/>
          <p:nvPr/>
        </p:nvSpPr>
        <p:spPr>
          <a:xfrm>
            <a:off x="6236752" y="3288151"/>
            <a:ext cx="89594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46067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Key &amp; Key LED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Key </a:t>
            </a:r>
            <a:r>
              <a:rPr lang="ko-KR" altLang="en-US" dirty="0"/>
              <a:t>입력 제어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눌렀을 때</a:t>
            </a:r>
            <a:r>
              <a:rPr lang="en-US" altLang="ko-KR" dirty="0"/>
              <a:t> 1, Normal 0 </a:t>
            </a:r>
            <a:r>
              <a:rPr lang="ko-KR" altLang="en-US" dirty="0"/>
              <a:t>인 상태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Key LED </a:t>
            </a:r>
            <a:r>
              <a:rPr lang="ko-KR" altLang="en-US" dirty="0"/>
              <a:t>출력 제어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인가하면 </a:t>
            </a:r>
            <a:r>
              <a:rPr lang="en-US" altLang="ko-KR" dirty="0"/>
              <a:t>LED on, 1</a:t>
            </a:r>
            <a:r>
              <a:rPr lang="ko-KR" altLang="en-US" dirty="0"/>
              <a:t>을 인가하면 </a:t>
            </a:r>
            <a:r>
              <a:rPr lang="en-US" altLang="ko-KR" dirty="0"/>
              <a:t>LED off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Example </a:t>
            </a:r>
            <a:r>
              <a:rPr lang="ko-KR" altLang="en-US" dirty="0"/>
              <a:t>동작 방법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</a:t>
            </a:r>
            <a:r>
              <a:rPr lang="en-US" altLang="ko-KR" dirty="0"/>
              <a:t> </a:t>
            </a:r>
            <a:r>
              <a:rPr lang="en-US" altLang="ko-KR" dirty="0" err="1"/>
              <a:t>keyLed</a:t>
            </a:r>
            <a:r>
              <a:rPr lang="en-US" altLang="ko-KR" dirty="0"/>
              <a:t>&lt;=5’b11111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해주어 </a:t>
            </a:r>
            <a:r>
              <a:rPr lang="en-US" altLang="ko-KR" dirty="0"/>
              <a:t>off </a:t>
            </a:r>
            <a:r>
              <a:rPr lang="ko-KR" altLang="en-US" dirty="0"/>
              <a:t>상태를 만들어 줌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이 아닐 시</a:t>
            </a:r>
            <a:r>
              <a:rPr lang="en-US" altLang="ko-KR" dirty="0"/>
              <a:t>, </a:t>
            </a:r>
            <a:r>
              <a:rPr lang="ko-KR" altLang="en-US" dirty="0"/>
              <a:t>각</a:t>
            </a:r>
            <a:r>
              <a:rPr lang="en-US" altLang="ko-KR" dirty="0"/>
              <a:t> key</a:t>
            </a:r>
            <a:r>
              <a:rPr lang="ko-KR" altLang="en-US" dirty="0"/>
              <a:t>를 누르면 </a:t>
            </a:r>
            <a:r>
              <a:rPr lang="en-US" altLang="ko-KR" dirty="0"/>
              <a:t>key</a:t>
            </a:r>
            <a:r>
              <a:rPr lang="ko-KR" altLang="en-US" dirty="0"/>
              <a:t>의 상태가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keyLed</a:t>
            </a:r>
            <a:r>
              <a:rPr lang="ko-KR" altLang="en-US" dirty="0"/>
              <a:t>에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인가해 주어 켜주기 위해 </a:t>
            </a:r>
            <a:r>
              <a:rPr lang="en-US" altLang="ko-KR" dirty="0"/>
              <a:t>~key</a:t>
            </a:r>
            <a:r>
              <a:rPr lang="ko-KR" altLang="en-US" dirty="0"/>
              <a:t>를 </a:t>
            </a:r>
            <a:r>
              <a:rPr lang="en-US" altLang="ko-KR" dirty="0" err="1"/>
              <a:t>keyLed</a:t>
            </a:r>
            <a:r>
              <a:rPr lang="ko-KR" altLang="en-US" dirty="0"/>
              <a:t>에 대입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6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EE6EF6E-449D-4C74-F345-FECA2CAE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92" y="2544544"/>
            <a:ext cx="3772428" cy="22624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Key &amp; Key LED </a:t>
            </a:r>
            <a:r>
              <a:rPr lang="ko-KR" altLang="en-US" dirty="0">
                <a:latin typeface="+mn-lt"/>
              </a:rPr>
              <a:t>구동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altLang="ko-KR" dirty="0"/>
              <a:t>Source code</a:t>
            </a:r>
          </a:p>
          <a:p>
            <a:pPr lvl="1"/>
            <a:r>
              <a:rPr lang="en-US" altLang="ko-KR" dirty="0" err="1"/>
              <a:t>Key_test.v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r>
              <a:rPr lang="en-US" altLang="ko-KR" dirty="0"/>
              <a:t>Result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LED off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이 아닐 시</a:t>
            </a:r>
            <a:r>
              <a:rPr lang="en-US" altLang="ko-KR" dirty="0"/>
              <a:t>, Key</a:t>
            </a:r>
            <a:r>
              <a:rPr lang="ko-KR" altLang="en-US" dirty="0"/>
              <a:t>를 </a:t>
            </a:r>
            <a:r>
              <a:rPr lang="en-US" altLang="ko-KR" dirty="0"/>
              <a:t>push</a:t>
            </a:r>
            <a:r>
              <a:rPr lang="ko-KR" altLang="en-US" dirty="0"/>
              <a:t>했을 때</a:t>
            </a:r>
            <a:br>
              <a:rPr lang="en-US" altLang="ko-KR" dirty="0"/>
            </a:br>
            <a:r>
              <a:rPr lang="ko-KR" altLang="en-US" dirty="0"/>
              <a:t>각각의 </a:t>
            </a:r>
            <a:r>
              <a:rPr lang="en-US" altLang="ko-KR" dirty="0"/>
              <a:t>key</a:t>
            </a:r>
            <a:r>
              <a:rPr lang="ko-KR" altLang="en-US" dirty="0"/>
              <a:t>에 해당하는 </a:t>
            </a:r>
            <a:r>
              <a:rPr lang="en-US" altLang="ko-KR" dirty="0"/>
              <a:t>key LED on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63779" y="5358859"/>
            <a:ext cx="2707632" cy="34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350" dirty="0"/>
              <a:t>key[0] key[1] key[2] key[3] key[4]</a:t>
            </a:r>
            <a:endParaRPr lang="ko-KR" altLang="en-US" sz="1350" dirty="0"/>
          </a:p>
        </p:txBody>
      </p:sp>
      <p:sp>
        <p:nvSpPr>
          <p:cNvPr id="9" name="직사각형 8"/>
          <p:cNvSpPr/>
          <p:nvPr/>
        </p:nvSpPr>
        <p:spPr>
          <a:xfrm>
            <a:off x="5752408" y="2544543"/>
            <a:ext cx="900428" cy="231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8" idx="0"/>
          </p:cNvCxnSpPr>
          <p:nvPr/>
        </p:nvCxnSpPr>
        <p:spPr>
          <a:xfrm>
            <a:off x="6202622" y="2776450"/>
            <a:ext cx="614973" cy="25824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31" y="2257359"/>
            <a:ext cx="2554605" cy="204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58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3671" y="808973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latin typeface="+mn-lt"/>
              </a:rPr>
              <a:t>Vivado</a:t>
            </a:r>
            <a:r>
              <a:rPr lang="en-US" altLang="ko-KR" sz="3600" dirty="0">
                <a:latin typeface="+mn-lt"/>
              </a:rPr>
              <a:t> Project </a:t>
            </a:r>
            <a:r>
              <a:rPr lang="ko-KR" altLang="en-US" sz="3600" dirty="0">
                <a:latin typeface="+mn-lt"/>
              </a:rPr>
              <a:t>생성 방법</a:t>
            </a:r>
            <a:br>
              <a:rPr lang="en-US" altLang="ko-KR" sz="3600" dirty="0">
                <a:latin typeface="+mn-lt"/>
              </a:rPr>
            </a:br>
            <a:br>
              <a:rPr lang="en-US" altLang="ko-KR" sz="4400" dirty="0">
                <a:latin typeface="+mn-lt"/>
              </a:rPr>
            </a:br>
            <a:r>
              <a:rPr lang="en-US" altLang="ko-KR" sz="2800" b="1" dirty="0">
                <a:latin typeface="+mn-lt"/>
              </a:rPr>
              <a:t>LED project</a:t>
            </a:r>
            <a:r>
              <a:rPr lang="ko-KR" altLang="en-US" sz="2800" b="1" dirty="0">
                <a:latin typeface="+mn-lt"/>
              </a:rPr>
              <a:t>를</a:t>
            </a:r>
            <a:r>
              <a:rPr lang="en-US" altLang="ko-KR" sz="2800" b="1" dirty="0">
                <a:latin typeface="+mn-lt"/>
              </a:rPr>
              <a:t> </a:t>
            </a:r>
            <a:r>
              <a:rPr lang="ko-KR" altLang="en-US" sz="2800" b="1" dirty="0">
                <a:latin typeface="+mn-lt"/>
              </a:rPr>
              <a:t>생성하고 이를 </a:t>
            </a:r>
            <a:r>
              <a:rPr lang="en-US" altLang="ko-KR" sz="2800" b="1" dirty="0">
                <a:latin typeface="+mn-lt"/>
              </a:rPr>
              <a:t>FPGA</a:t>
            </a:r>
            <a:r>
              <a:rPr lang="ko-KR" altLang="en-US" sz="2800" b="1" dirty="0">
                <a:latin typeface="+mn-lt"/>
              </a:rPr>
              <a:t>에 프로그램</a:t>
            </a:r>
            <a:endParaRPr lang="ko-KR" altLang="en-US" sz="44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2224056" y="3241964"/>
            <a:ext cx="5157511" cy="2385752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Step 1. Creating a new project</a:t>
            </a:r>
          </a:p>
          <a:p>
            <a:pPr algn="l"/>
            <a:r>
              <a:rPr lang="en-US" altLang="ko-KR" dirty="0"/>
              <a:t>Step 2. Creating constraint file</a:t>
            </a:r>
          </a:p>
          <a:p>
            <a:pPr algn="l"/>
            <a:r>
              <a:rPr lang="en-US" altLang="ko-KR" dirty="0"/>
              <a:t>Step 3. Creating bit file</a:t>
            </a:r>
          </a:p>
          <a:p>
            <a:pPr algn="l"/>
            <a:r>
              <a:rPr lang="en-US" altLang="ko-KR" dirty="0"/>
              <a:t>Step 4. Downloading a bit file to FPGA</a:t>
            </a:r>
          </a:p>
          <a:p>
            <a:pPr algn="l"/>
            <a:endParaRPr lang="en-US" altLang="ko-KR" dirty="0"/>
          </a:p>
          <a:p>
            <a:pPr algn="l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2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1. Creating new project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7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6C673F7-748E-CF24-8068-AC4CDC98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236444"/>
            <a:ext cx="7858350" cy="452080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7289" y="2990988"/>
            <a:ext cx="1085850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556317" y="5856477"/>
            <a:ext cx="17806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Create Project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9" name="직선 화살표 연결선 8"/>
          <p:cNvCxnSpPr>
            <a:stCxn id="5" idx="2"/>
            <a:endCxn id="8" idx="0"/>
          </p:cNvCxnSpPr>
          <p:nvPr/>
        </p:nvCxnSpPr>
        <p:spPr>
          <a:xfrm>
            <a:off x="1370214" y="3152913"/>
            <a:ext cx="1076443" cy="27035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3C86609-1281-336D-CCFF-788209F5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53" y="1184104"/>
            <a:ext cx="5270269" cy="447567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20267" y="986367"/>
            <a:ext cx="15183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파일이름 지정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98145" y="2118313"/>
            <a:ext cx="477317" cy="15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634468" y="3631396"/>
            <a:ext cx="15183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파일 경로지정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98142" y="2355650"/>
            <a:ext cx="2668766" cy="142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stCxn id="11" idx="2"/>
            <a:endCxn id="10" idx="0"/>
          </p:cNvCxnSpPr>
          <p:nvPr/>
        </p:nvCxnSpPr>
        <p:spPr>
          <a:xfrm>
            <a:off x="4032525" y="2498609"/>
            <a:ext cx="361125" cy="11327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  <a:stCxn id="9" idx="0"/>
          </p:cNvCxnSpPr>
          <p:nvPr/>
        </p:nvCxnSpPr>
        <p:spPr>
          <a:xfrm flipV="1">
            <a:off x="2936804" y="1286449"/>
            <a:ext cx="0" cy="8318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44293" y="4920901"/>
            <a:ext cx="11106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Next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04348" y="5336771"/>
            <a:ext cx="483349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Goldenbell2 Board(Rev 1.0)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Xilinx Zynq-7000 FPGA (XC7Z015CLG485-2)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Vivado</a:t>
            </a:r>
            <a:r>
              <a:rPr lang="en-US" altLang="ko-KR" dirty="0"/>
              <a:t> 2022.2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아래 링크에서 </a:t>
            </a:r>
            <a:r>
              <a:rPr lang="en-US" altLang="ko-KR" dirty="0" err="1"/>
              <a:t>Vivado</a:t>
            </a:r>
            <a:r>
              <a:rPr lang="en-US" altLang="ko-KR" dirty="0"/>
              <a:t> 2022.2 download/install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Peripheral features</a:t>
            </a:r>
          </a:p>
          <a:p>
            <a:pPr lvl="1"/>
            <a:r>
              <a:rPr lang="en-US" altLang="ko-KR" dirty="0"/>
              <a:t>ARM Cortex A9 Dual Core 667MHz</a:t>
            </a:r>
          </a:p>
          <a:p>
            <a:pPr lvl="1"/>
            <a:r>
              <a:rPr lang="en-US" altLang="ko-KR" dirty="0"/>
              <a:t>DRAM : 1GBytes</a:t>
            </a:r>
          </a:p>
          <a:p>
            <a:pPr lvl="1"/>
            <a:r>
              <a:rPr lang="en-US" altLang="ko-KR" dirty="0"/>
              <a:t>16MBytes Serial flash memory</a:t>
            </a:r>
          </a:p>
          <a:p>
            <a:pPr lvl="1"/>
            <a:r>
              <a:rPr lang="en-US" altLang="ko-KR" dirty="0"/>
              <a:t>Power: DC-JACK 12V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USB-JTAG and USB-UART connection (FT2232H)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16x LED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7-Segment (4 Digit FND)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5x Key, 5x Key LED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USB device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1Gbps Ethernet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PCIe Gen2 x4 lane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</a:t>
            </a:r>
            <a:r>
              <a:rPr lang="en-US" altLang="ko-KR" dirty="0" err="1"/>
              <a:t>uSD</a:t>
            </a:r>
            <a:r>
              <a:rPr lang="en-US" altLang="ko-KR" dirty="0"/>
              <a:t> slot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39154" y="2315772"/>
            <a:ext cx="6644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https://www.xilinx.com/member/forms/download/xef.html?filename=Xilinx_Unified_2022.2_1014_8888_Win64.exe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39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4C25A33-DDBA-493F-BB97-EE2041065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67" y="1256954"/>
            <a:ext cx="5270269" cy="445655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0886" y="3690851"/>
            <a:ext cx="4856619" cy="174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295280" y="4499061"/>
            <a:ext cx="26734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Goldenbell2</a:t>
            </a:r>
            <a:r>
              <a:rPr lang="ko-KR" altLang="en-US" sz="1350" dirty="0">
                <a:solidFill>
                  <a:srgbClr val="FF0000"/>
                </a:solidFill>
              </a:rPr>
              <a:t>보드의 </a:t>
            </a:r>
            <a:r>
              <a:rPr lang="en-US" altLang="ko-KR" sz="1350" dirty="0">
                <a:solidFill>
                  <a:srgbClr val="FF0000"/>
                </a:solidFill>
              </a:rPr>
              <a:t>FPGA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 Zynq-7000, XC7Z015CLG485-2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>
            <a:cxnSpLocks/>
            <a:stCxn id="7" idx="2"/>
            <a:endCxn id="9" idx="0"/>
          </p:cNvCxnSpPr>
          <p:nvPr/>
        </p:nvCxnSpPr>
        <p:spPr>
          <a:xfrm>
            <a:off x="4629196" y="3865418"/>
            <a:ext cx="2796" cy="633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DC379A9-D3E8-ACF8-7DC1-CFF9C2CA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93" y="1254972"/>
            <a:ext cx="5071079" cy="4320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65839" y="4904322"/>
            <a:ext cx="36035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⑥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클릭하면 새 프로젝트가 생성됨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22292" y="5237656"/>
            <a:ext cx="477886" cy="221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/>
          <p:cNvSpPr/>
          <p:nvPr/>
        </p:nvSpPr>
        <p:spPr>
          <a:xfrm>
            <a:off x="3189476" y="1541810"/>
            <a:ext cx="1041701" cy="227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4265463" y="1511171"/>
            <a:ext cx="36035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생성한 </a:t>
            </a:r>
            <a:r>
              <a:rPr lang="en-US" altLang="ko-KR" sz="1350" dirty="0">
                <a:solidFill>
                  <a:srgbClr val="FF0000"/>
                </a:solidFill>
              </a:rPr>
              <a:t>project</a:t>
            </a:r>
            <a:r>
              <a:rPr lang="ko-KR" altLang="en-US" sz="1350" dirty="0">
                <a:solidFill>
                  <a:srgbClr val="FF0000"/>
                </a:solidFill>
              </a:rPr>
              <a:t>의 </a:t>
            </a:r>
            <a:r>
              <a:rPr lang="en-US" altLang="ko-KR" sz="1350" dirty="0">
                <a:solidFill>
                  <a:srgbClr val="FF0000"/>
                </a:solidFill>
              </a:rPr>
              <a:t>summary</a:t>
            </a:r>
            <a:r>
              <a:rPr lang="ko-KR" altLang="en-US" sz="1350" dirty="0">
                <a:solidFill>
                  <a:srgbClr val="FF0000"/>
                </a:solidFill>
              </a:rPr>
              <a:t>를 보여줌</a:t>
            </a:r>
          </a:p>
        </p:txBody>
      </p: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D85B233-E439-FA1A-9EB4-36FE2288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974626"/>
            <a:ext cx="7830000" cy="4908748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95727" y="5030022"/>
            <a:ext cx="43351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⑦ </a:t>
            </a:r>
            <a:r>
              <a:rPr lang="en-US" altLang="ko-KR" sz="1350" dirty="0">
                <a:solidFill>
                  <a:srgbClr val="FF0000"/>
                </a:solidFill>
              </a:rPr>
              <a:t>Sources</a:t>
            </a:r>
            <a:r>
              <a:rPr lang="ko-KR" altLang="en-US" sz="1350" dirty="0">
                <a:solidFill>
                  <a:srgbClr val="FF0000"/>
                </a:solidFill>
              </a:rPr>
              <a:t>에 </a:t>
            </a:r>
            <a:r>
              <a:rPr lang="en-US" altLang="ko-KR" sz="1350" dirty="0">
                <a:solidFill>
                  <a:srgbClr val="FF0000"/>
                </a:solidFill>
              </a:rPr>
              <a:t>Design Sources </a:t>
            </a:r>
            <a:r>
              <a:rPr lang="ko-KR" altLang="en-US" sz="1350" dirty="0" err="1">
                <a:solidFill>
                  <a:srgbClr val="FF0000"/>
                </a:solidFill>
              </a:rPr>
              <a:t>우클릭</a:t>
            </a:r>
            <a:r>
              <a:rPr lang="ko-KR" altLang="en-US" sz="1350" dirty="0">
                <a:solidFill>
                  <a:srgbClr val="FF0000"/>
                </a:solidFill>
              </a:rPr>
              <a:t> 뒤 </a:t>
            </a:r>
            <a:r>
              <a:rPr lang="en-US" altLang="ko-KR" sz="1350" dirty="0">
                <a:solidFill>
                  <a:srgbClr val="FF0000"/>
                </a:solidFill>
              </a:rPr>
              <a:t>Add Source </a:t>
            </a:r>
            <a:r>
              <a:rPr lang="ko-KR" altLang="en-US" sz="1350" dirty="0">
                <a:solidFill>
                  <a:srgbClr val="FF0000"/>
                </a:solidFill>
              </a:rPr>
              <a:t>선택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</a:t>
            </a:r>
            <a:r>
              <a:rPr lang="ko-KR" altLang="en-US" sz="1350" dirty="0">
                <a:solidFill>
                  <a:srgbClr val="FF0000"/>
                </a:solidFill>
              </a:rPr>
              <a:t>만든 </a:t>
            </a:r>
            <a:r>
              <a:rPr lang="en-US" altLang="ko-KR" sz="1350" dirty="0">
                <a:solidFill>
                  <a:srgbClr val="FF0000"/>
                </a:solidFill>
              </a:rPr>
              <a:t>project</a:t>
            </a:r>
            <a:r>
              <a:rPr lang="ko-KR" altLang="en-US" sz="1350" dirty="0">
                <a:solidFill>
                  <a:srgbClr val="FF0000"/>
                </a:solidFill>
              </a:rPr>
              <a:t>에</a:t>
            </a:r>
            <a:r>
              <a:rPr lang="en-US" altLang="ko-KR" sz="1350" dirty="0">
                <a:solidFill>
                  <a:srgbClr val="FF0000"/>
                </a:solidFill>
              </a:rPr>
              <a:t> Source file </a:t>
            </a:r>
            <a:r>
              <a:rPr lang="ko-KR" altLang="en-US" sz="1350" dirty="0">
                <a:solidFill>
                  <a:srgbClr val="FF0000"/>
                </a:solidFill>
              </a:rPr>
              <a:t>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675109" y="3358342"/>
            <a:ext cx="1556069" cy="199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596049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77EF40D-0A0E-439C-4A53-F35A25EC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60" y="1269000"/>
            <a:ext cx="6881699" cy="4320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4015048" y="2979766"/>
            <a:ext cx="1429788" cy="175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5545002" y="2771946"/>
            <a:ext cx="31049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⑧ </a:t>
            </a:r>
            <a:r>
              <a:rPr lang="en-US" altLang="ko-KR" sz="1350" dirty="0">
                <a:solidFill>
                  <a:srgbClr val="FF0000"/>
                </a:solidFill>
              </a:rPr>
              <a:t>Verilog</a:t>
            </a:r>
            <a:r>
              <a:rPr lang="ko-KR" altLang="en-US" sz="1350" dirty="0">
                <a:solidFill>
                  <a:srgbClr val="FF0000"/>
                </a:solidFill>
              </a:rPr>
              <a:t>로 </a:t>
            </a:r>
            <a:r>
              <a:rPr lang="en-US" altLang="ko-KR" sz="1350" dirty="0">
                <a:solidFill>
                  <a:srgbClr val="FF0000"/>
                </a:solidFill>
              </a:rPr>
              <a:t>coding</a:t>
            </a:r>
            <a:r>
              <a:rPr lang="ko-KR" altLang="en-US" sz="1350" dirty="0">
                <a:solidFill>
                  <a:srgbClr val="FF0000"/>
                </a:solidFill>
              </a:rPr>
              <a:t>을 할 것이기 때문에 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Verilog </a:t>
            </a:r>
            <a:r>
              <a:rPr lang="ko-KR" altLang="en-US" sz="135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2245" y="4281059"/>
            <a:ext cx="46514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⑨ 생성할 </a:t>
            </a:r>
            <a:r>
              <a:rPr lang="en-US" altLang="ko-KR" sz="1350" dirty="0">
                <a:solidFill>
                  <a:srgbClr val="FF0000"/>
                </a:solidFill>
              </a:rPr>
              <a:t>file name &amp; </a:t>
            </a:r>
            <a:r>
              <a:rPr lang="ko-KR" altLang="en-US" sz="1350" dirty="0">
                <a:solidFill>
                  <a:srgbClr val="FF0000"/>
                </a:solidFill>
              </a:rPr>
              <a:t>경로지정 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</a:t>
            </a:r>
            <a:r>
              <a:rPr lang="ko-KR" altLang="en-US" sz="1350" dirty="0">
                <a:solidFill>
                  <a:srgbClr val="FF0000"/>
                </a:solidFill>
              </a:rPr>
              <a:t>경로는 보통 </a:t>
            </a:r>
            <a:r>
              <a:rPr lang="en-US" altLang="ko-KR" sz="1350" dirty="0">
                <a:solidFill>
                  <a:srgbClr val="FF0000"/>
                </a:solidFill>
              </a:rPr>
              <a:t>project </a:t>
            </a:r>
            <a:r>
              <a:rPr lang="ko-KR" altLang="en-US" sz="1350" dirty="0">
                <a:solidFill>
                  <a:srgbClr val="FF0000"/>
                </a:solidFill>
              </a:rPr>
              <a:t>폴더 안으로 </a:t>
            </a:r>
            <a:r>
              <a:rPr lang="en-US" altLang="ko-KR" sz="1350" dirty="0">
                <a:solidFill>
                  <a:srgbClr val="FF0000"/>
                </a:solidFill>
              </a:rPr>
              <a:t>default</a:t>
            </a:r>
            <a:r>
              <a:rPr lang="ko-KR" altLang="en-US" sz="1350" dirty="0">
                <a:solidFill>
                  <a:srgbClr val="FF0000"/>
                </a:solidFill>
              </a:rPr>
              <a:t>지정 되어있음</a:t>
            </a:r>
          </a:p>
        </p:txBody>
      </p:sp>
      <p:sp>
        <p:nvSpPr>
          <p:cNvPr id="10" name="직사각형 9"/>
          <p:cNvSpPr/>
          <p:nvPr/>
        </p:nvSpPr>
        <p:spPr>
          <a:xfrm flipH="1">
            <a:off x="4015047" y="3188136"/>
            <a:ext cx="1429788" cy="333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10" idx="2"/>
            <a:endCxn id="9" idx="0"/>
          </p:cNvCxnSpPr>
          <p:nvPr/>
        </p:nvCxnSpPr>
        <p:spPr>
          <a:xfrm>
            <a:off x="4729941" y="3522021"/>
            <a:ext cx="328005" cy="7590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841975-A266-DF2A-3C27-657C5BC02FEB}"/>
              </a:ext>
            </a:extLst>
          </p:cNvPr>
          <p:cNvSpPr/>
          <p:nvPr/>
        </p:nvSpPr>
        <p:spPr>
          <a:xfrm flipH="1">
            <a:off x="4874031" y="3921873"/>
            <a:ext cx="679284" cy="175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61251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7FD28F7-7A39-210F-377A-55F820B4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03" y="1283979"/>
            <a:ext cx="6863276" cy="430502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68534" y="3770040"/>
            <a:ext cx="3046516" cy="452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732653" y="5473752"/>
            <a:ext cx="497783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⑩ </a:t>
            </a:r>
            <a:r>
              <a:rPr lang="en-US" altLang="ko-KR" sz="1350" dirty="0">
                <a:solidFill>
                  <a:srgbClr val="FF0000"/>
                </a:solidFill>
              </a:rPr>
              <a:t>input, output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</a:t>
            </a:r>
            <a:r>
              <a:rPr lang="ko-KR" altLang="en-US" sz="1350" dirty="0">
                <a:solidFill>
                  <a:srgbClr val="FF0000"/>
                </a:solidFill>
              </a:rPr>
              <a:t>여기에서 설정해 주지 않아도 </a:t>
            </a:r>
            <a:r>
              <a:rPr lang="en-US" altLang="ko-KR" sz="1350" dirty="0">
                <a:solidFill>
                  <a:srgbClr val="FF0000"/>
                </a:solidFill>
              </a:rPr>
              <a:t>file</a:t>
            </a:r>
            <a:r>
              <a:rPr lang="ko-KR" altLang="en-US" sz="1350" dirty="0">
                <a:solidFill>
                  <a:srgbClr val="FF0000"/>
                </a:solidFill>
              </a:rPr>
              <a:t>생성 뒤에도 </a:t>
            </a:r>
            <a:r>
              <a:rPr lang="en-US" altLang="ko-KR" sz="1350" dirty="0">
                <a:solidFill>
                  <a:srgbClr val="FF0000"/>
                </a:solidFill>
              </a:rPr>
              <a:t>code</a:t>
            </a:r>
            <a:r>
              <a:rPr lang="ko-KR" altLang="en-US" sz="1350" dirty="0">
                <a:solidFill>
                  <a:srgbClr val="FF0000"/>
                </a:solidFill>
              </a:rPr>
              <a:t>상 수정 가능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(</a:t>
            </a:r>
            <a:r>
              <a:rPr lang="ko-KR" altLang="en-US" sz="1350" dirty="0">
                <a:solidFill>
                  <a:srgbClr val="FF0000"/>
                </a:solidFill>
              </a:rPr>
              <a:t>그냥 </a:t>
            </a:r>
            <a:r>
              <a:rPr lang="en-US" altLang="ko-KR" sz="1350" dirty="0">
                <a:solidFill>
                  <a:srgbClr val="FF0000"/>
                </a:solidFill>
              </a:rPr>
              <a:t>OK</a:t>
            </a:r>
            <a:r>
              <a:rPr lang="ko-KR" altLang="en-US" sz="1350" dirty="0">
                <a:solidFill>
                  <a:srgbClr val="FF0000"/>
                </a:solidFill>
              </a:rPr>
              <a:t>해도 상관 없음</a:t>
            </a:r>
            <a:r>
              <a:rPr lang="en-US" altLang="ko-KR" sz="1350" dirty="0">
                <a:solidFill>
                  <a:srgbClr val="FF0000"/>
                </a:solidFill>
              </a:rPr>
              <a:t>)    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9" name="직선 화살표 연결선 8"/>
          <p:cNvCxnSpPr>
            <a:cxnSpLocks/>
            <a:stCxn id="7" idx="2"/>
          </p:cNvCxnSpPr>
          <p:nvPr/>
        </p:nvCxnSpPr>
        <p:spPr>
          <a:xfrm flipH="1">
            <a:off x="3352578" y="4223015"/>
            <a:ext cx="1239214" cy="121777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37758" y="4921306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⑪ </a:t>
            </a:r>
            <a:r>
              <a:rPr lang="en-US" altLang="ko-KR" sz="1350" dirty="0">
                <a:solidFill>
                  <a:srgbClr val="FF0000"/>
                </a:solidFill>
              </a:rPr>
              <a:t>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228705" y="4376453"/>
            <a:ext cx="415637" cy="177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5" name="직선 화살표 연결선 14"/>
          <p:cNvCxnSpPr>
            <a:cxnSpLocks/>
            <a:stCxn id="14" idx="2"/>
            <a:endCxn id="13" idx="0"/>
          </p:cNvCxnSpPr>
          <p:nvPr/>
        </p:nvCxnSpPr>
        <p:spPr>
          <a:xfrm flipH="1">
            <a:off x="5430842" y="4553694"/>
            <a:ext cx="5682" cy="3676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85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61A823B-123E-7062-A936-454421CBC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44" y="1281276"/>
            <a:ext cx="6905559" cy="4320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37135" y="3977660"/>
            <a:ext cx="1862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Source file </a:t>
            </a:r>
            <a:r>
              <a:rPr lang="ko-KR" altLang="en-US" sz="1350" dirty="0">
                <a:solidFill>
                  <a:srgbClr val="FF0000"/>
                </a:solidFill>
              </a:rPr>
              <a:t>생성 끝</a:t>
            </a:r>
            <a:r>
              <a:rPr lang="en-US" altLang="ko-KR" sz="1350" dirty="0">
                <a:solidFill>
                  <a:srgbClr val="FF0000"/>
                </a:solidFill>
              </a:rPr>
              <a:t> !!!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29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2. Creating constraint file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Pin map</a:t>
            </a:r>
            <a:r>
              <a:rPr lang="ko-KR" altLang="en-US" dirty="0"/>
              <a:t>을 위한 </a:t>
            </a:r>
            <a:r>
              <a:rPr lang="en-US" altLang="ko-KR" dirty="0"/>
              <a:t>Constraint</a:t>
            </a:r>
            <a:r>
              <a:rPr lang="ko-KR" altLang="en-US" dirty="0"/>
              <a:t>파일 생성 방법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7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564C1E0-C2B6-16EE-0E26-924BA24A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2" y="3143166"/>
            <a:ext cx="3507971" cy="3280544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Constraint File Generation Example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constr.xdc</a:t>
            </a:r>
            <a:r>
              <a:rPr lang="en-US" altLang="ko-KR" dirty="0"/>
              <a:t> </a:t>
            </a:r>
            <a:r>
              <a:rPr lang="ko-KR" altLang="en-US" dirty="0"/>
              <a:t>파일을 프로젝트에 추가한다</a:t>
            </a:r>
            <a:endParaRPr lang="en-US" altLang="ko-KR" dirty="0"/>
          </a:p>
          <a:p>
            <a:pPr lvl="1"/>
            <a:r>
              <a:rPr lang="en-US" altLang="ko-KR" dirty="0" err="1"/>
              <a:t>constr.xdc</a:t>
            </a:r>
            <a:r>
              <a:rPr lang="en-US" altLang="ko-KR" dirty="0"/>
              <a:t> </a:t>
            </a:r>
            <a:r>
              <a:rPr lang="ko-KR" altLang="en-US" dirty="0"/>
              <a:t>파일은 </a:t>
            </a:r>
            <a:r>
              <a:rPr lang="en-US" altLang="ko-KR" dirty="0" err="1"/>
              <a:t>peripheral_test_code</a:t>
            </a:r>
            <a:r>
              <a:rPr lang="en-US" altLang="ko-KR" dirty="0"/>
              <a:t> </a:t>
            </a:r>
            <a:r>
              <a:rPr lang="ko-KR" altLang="en-US" dirty="0"/>
              <a:t>폴더에 존재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working directory</a:t>
            </a:r>
            <a:r>
              <a:rPr lang="ko-KR" altLang="en-US" dirty="0"/>
              <a:t>에</a:t>
            </a:r>
            <a:r>
              <a:rPr lang="en-US" altLang="ko-KR" dirty="0"/>
              <a:t> .</a:t>
            </a:r>
            <a:r>
              <a:rPr lang="en-US" altLang="ko-KR" dirty="0" err="1"/>
              <a:t>xdc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을 옮김</a:t>
            </a:r>
            <a:endParaRPr lang="en-US" altLang="ko-KR" dirty="0"/>
          </a:p>
          <a:p>
            <a:r>
              <a:rPr lang="ko-KR" altLang="en-US" dirty="0"/>
              <a:t>보드의 </a:t>
            </a:r>
            <a:r>
              <a:rPr lang="ko-KR" altLang="en-US" dirty="0" err="1"/>
              <a:t>회로도를</a:t>
            </a:r>
            <a:r>
              <a:rPr lang="ko-KR" altLang="en-US" dirty="0"/>
              <a:t> 확인하고 원하는 </a:t>
            </a: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output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번호를 확인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Output</a:t>
            </a:r>
            <a:r>
              <a:rPr lang="ko-KR" altLang="en-US" dirty="0"/>
              <a:t>으로 선언한 </a:t>
            </a:r>
            <a:r>
              <a:rPr lang="en-US" altLang="ko-KR" dirty="0" err="1"/>
              <a:t>led_output</a:t>
            </a:r>
            <a:r>
              <a:rPr lang="ko-KR" altLang="en-US" dirty="0"/>
              <a:t>으로</a:t>
            </a:r>
            <a:br>
              <a:rPr lang="en-US" altLang="ko-KR" dirty="0"/>
            </a:br>
            <a:r>
              <a:rPr lang="en-US" altLang="ko-KR" dirty="0"/>
              <a:t>     Led0[AA12</a:t>
            </a:r>
            <a:r>
              <a:rPr lang="ko-KR" altLang="en-US" dirty="0"/>
              <a:t> </a:t>
            </a:r>
            <a:r>
              <a:rPr lang="en-US" altLang="ko-KR" dirty="0"/>
              <a:t>pin]</a:t>
            </a:r>
            <a:r>
              <a:rPr lang="ko-KR" altLang="en-US" dirty="0"/>
              <a:t>를 제어하고 싶을 경우</a:t>
            </a:r>
            <a:endParaRPr lang="en-US" altLang="ko-KR" dirty="0"/>
          </a:p>
          <a:p>
            <a:pPr lvl="2"/>
            <a:r>
              <a:rPr lang="en-US" altLang="ko-KR" dirty="0"/>
              <a:t>Led0</a:t>
            </a:r>
            <a:r>
              <a:rPr lang="ko-KR" altLang="en-US" dirty="0"/>
              <a:t>가 </a:t>
            </a:r>
            <a:r>
              <a:rPr lang="en-US" altLang="ko-KR" dirty="0"/>
              <a:t>AA12</a:t>
            </a:r>
            <a:r>
              <a:rPr lang="ko-KR" altLang="en-US" dirty="0"/>
              <a:t>에 </a:t>
            </a:r>
            <a:r>
              <a:rPr lang="en-US" altLang="ko-KR" dirty="0"/>
              <a:t>mapping</a:t>
            </a:r>
            <a:r>
              <a:rPr lang="ko-KR" altLang="en-US" dirty="0"/>
              <a:t>되어있음을 확인</a:t>
            </a:r>
            <a:endParaRPr lang="en-US" altLang="ko-KR" dirty="0"/>
          </a:p>
          <a:p>
            <a:pPr lvl="2"/>
            <a:r>
              <a:rPr lang="en-US" altLang="ko-KR" dirty="0"/>
              <a:t>XDC </a:t>
            </a:r>
            <a:r>
              <a:rPr lang="ko-KR" altLang="en-US" dirty="0"/>
              <a:t>파일에 아래 문법에 맞춰 입력</a:t>
            </a:r>
            <a:endParaRPr lang="en-US" altLang="ko-KR" dirty="0"/>
          </a:p>
          <a:p>
            <a:pPr lvl="2"/>
            <a:r>
              <a:rPr lang="ko-KR" altLang="en-US" sz="1000" dirty="0"/>
              <a:t>문법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set_property</a:t>
            </a:r>
            <a:r>
              <a:rPr lang="en-US" altLang="ko-KR" sz="1000" dirty="0"/>
              <a:t> PACKAGE_PIN “pin</a:t>
            </a:r>
            <a:r>
              <a:rPr lang="ko-KR" altLang="en-US" sz="1000" dirty="0"/>
              <a:t>번호</a:t>
            </a:r>
            <a:r>
              <a:rPr lang="en-US" altLang="ko-KR" sz="1000" dirty="0"/>
              <a:t>” [</a:t>
            </a:r>
            <a:r>
              <a:rPr lang="en-US" altLang="ko-KR" sz="1000" dirty="0" err="1"/>
              <a:t>get_ports</a:t>
            </a:r>
            <a:r>
              <a:rPr lang="en-US" altLang="ko-KR" sz="1000" dirty="0"/>
              <a:t> {“output</a:t>
            </a:r>
            <a:r>
              <a:rPr lang="ko-KR" altLang="en-US" sz="1000" dirty="0"/>
              <a:t> 이름</a:t>
            </a:r>
            <a:r>
              <a:rPr lang="en-US" altLang="ko-KR" sz="1000" dirty="0"/>
              <a:t>”}]</a:t>
            </a:r>
          </a:p>
          <a:p>
            <a:pPr lvl="3"/>
            <a:r>
              <a:rPr lang="en-US" altLang="ko-KR" sz="1000" dirty="0"/>
              <a:t>ex) </a:t>
            </a:r>
            <a:r>
              <a:rPr lang="en-US" altLang="ko-KR" sz="1000" dirty="0" err="1"/>
              <a:t>set_property</a:t>
            </a:r>
            <a:r>
              <a:rPr lang="en-US" altLang="ko-KR" sz="1000" dirty="0"/>
              <a:t> PACKAGE_PIN AA12 [</a:t>
            </a:r>
            <a:r>
              <a:rPr lang="en-US" altLang="ko-KR" sz="1000" dirty="0" err="1"/>
              <a:t>get_ports</a:t>
            </a:r>
            <a:r>
              <a:rPr lang="en-US" altLang="ko-KR" sz="1000" dirty="0"/>
              <a:t> {led[0]}]</a:t>
            </a:r>
            <a:endParaRPr lang="ko-KR" altLang="en-US" sz="1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620298" y="4729943"/>
            <a:ext cx="495646" cy="161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815763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9531272-5C09-BDC5-C751-F90868A5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90" y="1236260"/>
            <a:ext cx="6996220" cy="438548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39641" y="3923607"/>
            <a:ext cx="1474170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2686051" y="2706913"/>
            <a:ext cx="564226" cy="152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089515" y="2446357"/>
            <a:ext cx="16707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constrs_1</a:t>
            </a:r>
            <a:r>
              <a:rPr lang="ko-KR" altLang="en-US" sz="1350" dirty="0">
                <a:solidFill>
                  <a:srgbClr val="FF0000"/>
                </a:solidFill>
              </a:rPr>
              <a:t> 우 클릭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61963" y="5709851"/>
            <a:ext cx="3865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</a:t>
            </a:r>
            <a:r>
              <a:rPr lang="en-US" altLang="ko-KR" sz="1350" dirty="0">
                <a:solidFill>
                  <a:srgbClr val="FF0000"/>
                </a:solidFill>
              </a:rPr>
              <a:t>XDC </a:t>
            </a:r>
            <a:r>
              <a:rPr lang="ko-KR" altLang="en-US" sz="1350" dirty="0">
                <a:solidFill>
                  <a:srgbClr val="FF0000"/>
                </a:solidFill>
              </a:rPr>
              <a:t>파일을 추가하기위해 </a:t>
            </a:r>
            <a:r>
              <a:rPr lang="en-US" altLang="ko-KR" sz="1350" dirty="0">
                <a:solidFill>
                  <a:srgbClr val="FF0000"/>
                </a:solidFill>
              </a:rPr>
              <a:t>Add Sources</a:t>
            </a:r>
            <a:r>
              <a:rPr lang="ko-KR" altLang="en-US" sz="1350" dirty="0">
                <a:solidFill>
                  <a:srgbClr val="FF0000"/>
                </a:solidFill>
              </a:rPr>
              <a:t>를 클릭</a:t>
            </a:r>
          </a:p>
        </p:txBody>
      </p:sp>
      <p:cxnSp>
        <p:nvCxnSpPr>
          <p:cNvPr id="11" name="직선 화살표 연결선 10"/>
          <p:cNvCxnSpPr>
            <a:cxnSpLocks/>
            <a:stCxn id="6" idx="3"/>
            <a:endCxn id="10" idx="0"/>
          </p:cNvCxnSpPr>
          <p:nvPr/>
        </p:nvCxnSpPr>
        <p:spPr>
          <a:xfrm>
            <a:off x="4513811" y="4027516"/>
            <a:ext cx="1081053" cy="16823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8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974636E-2147-CDEE-4997-38D3DAAC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30" y="1276651"/>
            <a:ext cx="6895171" cy="4312349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96503" y="3212869"/>
            <a:ext cx="1454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</a:t>
            </a:r>
            <a:r>
              <a:rPr lang="en-US" altLang="ko-KR" sz="1350" dirty="0">
                <a:solidFill>
                  <a:srgbClr val="FF0000"/>
                </a:solidFill>
              </a:rPr>
              <a:t>XDC </a:t>
            </a:r>
            <a:r>
              <a:rPr lang="ko-KR" altLang="en-US" sz="1350" dirty="0">
                <a:solidFill>
                  <a:srgbClr val="FF0000"/>
                </a:solidFill>
              </a:rPr>
              <a:t>파일 선택</a:t>
            </a:r>
          </a:p>
        </p:txBody>
      </p:sp>
      <p:cxnSp>
        <p:nvCxnSpPr>
          <p:cNvPr id="8" name="직선 화살표 연결선 7"/>
          <p:cNvCxnSpPr>
            <a:cxnSpLocks/>
            <a:stCxn id="9" idx="2"/>
            <a:endCxn id="7" idx="0"/>
          </p:cNvCxnSpPr>
          <p:nvPr/>
        </p:nvCxnSpPr>
        <p:spPr>
          <a:xfrm>
            <a:off x="3618823" y="3009207"/>
            <a:ext cx="4802" cy="2036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322926" y="2871412"/>
            <a:ext cx="2591794" cy="137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/>
          <p:cNvSpPr/>
          <p:nvPr/>
        </p:nvSpPr>
        <p:spPr>
          <a:xfrm>
            <a:off x="6017013" y="3906982"/>
            <a:ext cx="407685" cy="199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TextBox 12"/>
          <p:cNvSpPr txBox="1"/>
          <p:nvPr/>
        </p:nvSpPr>
        <p:spPr>
          <a:xfrm>
            <a:off x="5671179" y="4172268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OK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40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1E1D1C0E-C2F0-7C8C-5A72-1285941D3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57" y="1724660"/>
            <a:ext cx="5328285" cy="34086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5612" y="365128"/>
            <a:ext cx="7886700" cy="881288"/>
          </a:xfrm>
        </p:spPr>
        <p:txBody>
          <a:bodyPr/>
          <a:lstStyle/>
          <a:p>
            <a:r>
              <a:rPr lang="ko-KR" altLang="en-US" dirty="0"/>
              <a:t>부품 배치도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05B9C4-9CC6-45D0-ECD9-73EC83896737}"/>
              </a:ext>
            </a:extLst>
          </p:cNvPr>
          <p:cNvGrpSpPr/>
          <p:nvPr/>
        </p:nvGrpSpPr>
        <p:grpSpPr>
          <a:xfrm>
            <a:off x="271464" y="1188616"/>
            <a:ext cx="8686368" cy="4289132"/>
            <a:chOff x="6413453" y="-228913"/>
            <a:chExt cx="11581823" cy="571883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A93822-FFA3-689B-E90D-D7CE8429D28A}"/>
                </a:ext>
              </a:extLst>
            </p:cNvPr>
            <p:cNvSpPr/>
            <p:nvPr/>
          </p:nvSpPr>
          <p:spPr>
            <a:xfrm>
              <a:off x="13508822" y="855131"/>
              <a:ext cx="1246291" cy="6236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5218C6-FF84-F116-60EF-A72D4E7A95F1}"/>
                </a:ext>
              </a:extLst>
            </p:cNvPr>
            <p:cNvGrpSpPr/>
            <p:nvPr/>
          </p:nvGrpSpPr>
          <p:grpSpPr>
            <a:xfrm>
              <a:off x="10448390" y="138419"/>
              <a:ext cx="56563" cy="1211544"/>
              <a:chOff x="13216827" y="-3010530"/>
              <a:chExt cx="56563" cy="1211544"/>
            </a:xfrm>
            <a:solidFill>
              <a:srgbClr val="FF0000"/>
            </a:solidFill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BA6CE7B-D840-B046-5152-E3320A770D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45309" y="-2414317"/>
                <a:ext cx="1192425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940AE274-BBB6-4589-95A3-5A81BFF91E72}"/>
                  </a:ext>
                </a:extLst>
              </p:cNvPr>
              <p:cNvSpPr/>
              <p:nvPr/>
            </p:nvSpPr>
            <p:spPr>
              <a:xfrm>
                <a:off x="13216827" y="-1855547"/>
                <a:ext cx="56563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42AD10-B4DF-0409-B610-1171E1680F93}"/>
                </a:ext>
              </a:extLst>
            </p:cNvPr>
            <p:cNvGrpSpPr/>
            <p:nvPr/>
          </p:nvGrpSpPr>
          <p:grpSpPr>
            <a:xfrm>
              <a:off x="12717134" y="4049582"/>
              <a:ext cx="56561" cy="1071010"/>
              <a:chOff x="16197098" y="-173528"/>
              <a:chExt cx="56561" cy="1071010"/>
            </a:xfrm>
            <a:solidFill>
              <a:srgbClr val="FF0000"/>
            </a:solidFill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DD4AB3D-5395-FE13-3BBD-52AFAB96E1B1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 flipH="1">
                <a:off x="16221385" y="-158313"/>
                <a:ext cx="3993" cy="1055795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A3EE21F-82B1-61BF-0F1E-FEE42ED46351}"/>
                  </a:ext>
                </a:extLst>
              </p:cNvPr>
              <p:cNvSpPr/>
              <p:nvPr/>
            </p:nvSpPr>
            <p:spPr>
              <a:xfrm>
                <a:off x="16197098" y="-173528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F9259EB-765F-634A-8B8B-E1FB88D53D4B}"/>
                </a:ext>
              </a:extLst>
            </p:cNvPr>
            <p:cNvGrpSpPr/>
            <p:nvPr/>
          </p:nvGrpSpPr>
          <p:grpSpPr>
            <a:xfrm rot="16200000">
              <a:off x="8364714" y="3242556"/>
              <a:ext cx="56561" cy="1174855"/>
              <a:chOff x="8904414" y="2444806"/>
              <a:chExt cx="56561" cy="1174855"/>
            </a:xfrm>
            <a:solidFill>
              <a:srgbClr val="FF0000"/>
            </a:solidFill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EA37D8D3-7E54-DF2E-FA75-A2A306D3B5D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8379131" y="2988814"/>
                <a:ext cx="1099947" cy="11932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998EAB8-FDC5-88DF-502C-CF0971AC44AA}"/>
                  </a:ext>
                </a:extLst>
              </p:cNvPr>
              <p:cNvSpPr/>
              <p:nvPr/>
            </p:nvSpPr>
            <p:spPr>
              <a:xfrm>
                <a:off x="8904414" y="3563100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3373FBE-D8C7-D5BB-352B-AA4453CD21FC}"/>
                </a:ext>
              </a:extLst>
            </p:cNvPr>
            <p:cNvGrpSpPr/>
            <p:nvPr/>
          </p:nvGrpSpPr>
          <p:grpSpPr>
            <a:xfrm rot="10800000">
              <a:off x="11940837" y="140420"/>
              <a:ext cx="56561" cy="659028"/>
              <a:chOff x="2797186" y="5008081"/>
              <a:chExt cx="56561" cy="659028"/>
            </a:xfrm>
            <a:solidFill>
              <a:srgbClr val="FF0000"/>
            </a:solidFill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F29128D3-231F-7799-47A2-63735F982E72}"/>
                  </a:ext>
                </a:extLst>
              </p:cNvPr>
              <p:cNvCxnSpPr>
                <a:cxnSpLocks/>
                <a:stCxn id="43" idx="4"/>
                <a:endCxn id="21" idx="2"/>
              </p:cNvCxnSpPr>
              <p:nvPr/>
            </p:nvCxnSpPr>
            <p:spPr>
              <a:xfrm rot="10800000" flipV="1">
                <a:off x="2825185" y="5064642"/>
                <a:ext cx="283" cy="602467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98E4CA4-EFFA-FE30-B8AA-63DB5E50C99C}"/>
                  </a:ext>
                </a:extLst>
              </p:cNvPr>
              <p:cNvSpPr/>
              <p:nvPr/>
            </p:nvSpPr>
            <p:spPr>
              <a:xfrm>
                <a:off x="2797186" y="5008081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F4795-0190-6CDC-F332-32A0C6EC15EB}"/>
                </a:ext>
              </a:extLst>
            </p:cNvPr>
            <p:cNvSpPr/>
            <p:nvPr/>
          </p:nvSpPr>
          <p:spPr>
            <a:xfrm>
              <a:off x="10889476" y="513875"/>
              <a:ext cx="2049157" cy="5144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BFCEDF-0579-DFCD-22CA-28DFE6AAB9D4}"/>
                </a:ext>
              </a:extLst>
            </p:cNvPr>
            <p:cNvSpPr/>
            <p:nvPr/>
          </p:nvSpPr>
          <p:spPr>
            <a:xfrm>
              <a:off x="13276387" y="586390"/>
              <a:ext cx="1525344" cy="2232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4903393-5966-E448-A847-143B7D913525}"/>
                </a:ext>
              </a:extLst>
            </p:cNvPr>
            <p:cNvGrpSpPr/>
            <p:nvPr/>
          </p:nvGrpSpPr>
          <p:grpSpPr>
            <a:xfrm>
              <a:off x="15389579" y="1079481"/>
              <a:ext cx="1275707" cy="56561"/>
              <a:chOff x="18127522" y="-884735"/>
              <a:chExt cx="1275707" cy="56561"/>
            </a:xfrm>
            <a:solidFill>
              <a:srgbClr val="FF0000"/>
            </a:solidFill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839E09C-CC34-A5E4-8EE4-4B7752181492}"/>
                  </a:ext>
                </a:extLst>
              </p:cNvPr>
              <p:cNvCxnSpPr/>
              <p:nvPr/>
            </p:nvCxnSpPr>
            <p:spPr>
              <a:xfrm>
                <a:off x="18180300" y="-867734"/>
                <a:ext cx="1222929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22CC38C-6D4B-4BE2-3F17-FA306EFC9B07}"/>
                  </a:ext>
                </a:extLst>
              </p:cNvPr>
              <p:cNvSpPr/>
              <p:nvPr/>
            </p:nvSpPr>
            <p:spPr>
              <a:xfrm>
                <a:off x="18127522" y="-884735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324550-C787-9587-375F-F836861D524D}"/>
                </a:ext>
              </a:extLst>
            </p:cNvPr>
            <p:cNvGrpSpPr/>
            <p:nvPr/>
          </p:nvGrpSpPr>
          <p:grpSpPr>
            <a:xfrm rot="5400000">
              <a:off x="13854275" y="724490"/>
              <a:ext cx="617746" cy="56561"/>
              <a:chOff x="5046867" y="-8053296"/>
              <a:chExt cx="617746" cy="56561"/>
            </a:xfrm>
            <a:solidFill>
              <a:srgbClr val="FF0000"/>
            </a:solidFill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27D3C37-2BBC-8A61-F9C5-80CDE58D7E5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318594" y="-8291811"/>
                <a:ext cx="6504" cy="549958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16AD412-3D00-EBD4-2B3F-7AD2150C78CC}"/>
                  </a:ext>
                </a:extLst>
              </p:cNvPr>
              <p:cNvSpPr/>
              <p:nvPr/>
            </p:nvSpPr>
            <p:spPr>
              <a:xfrm>
                <a:off x="5608052" y="-8053296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C27446-974E-DD9C-EA08-73E2D0ECC2F3}"/>
                </a:ext>
              </a:extLst>
            </p:cNvPr>
            <p:cNvSpPr txBox="1"/>
            <p:nvPr/>
          </p:nvSpPr>
          <p:spPr>
            <a:xfrm>
              <a:off x="11253861" y="-228913"/>
              <a:ext cx="1431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Key &amp; Key LED</a:t>
              </a:r>
              <a:endParaRPr lang="ko-KR" alt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CFB576-84E1-B829-F670-C0E2790CDFF5}"/>
                </a:ext>
              </a:extLst>
            </p:cNvPr>
            <p:cNvSpPr txBox="1"/>
            <p:nvPr/>
          </p:nvSpPr>
          <p:spPr>
            <a:xfrm>
              <a:off x="6413453" y="3531761"/>
              <a:ext cx="133566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JTAG &amp; UART</a:t>
              </a:r>
            </a:p>
            <a:p>
              <a:r>
                <a:rPr lang="en-US" altLang="ko-KR" sz="1200" dirty="0"/>
                <a:t>(USB Type-B)</a:t>
              </a:r>
              <a:endParaRPr lang="ko-KR" altLang="en-US" sz="1200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27EB723-4B0F-D837-F0D0-72A1AB78895E}"/>
                </a:ext>
              </a:extLst>
            </p:cNvPr>
            <p:cNvGrpSpPr/>
            <p:nvPr/>
          </p:nvGrpSpPr>
          <p:grpSpPr>
            <a:xfrm rot="10800000">
              <a:off x="12988562" y="2862270"/>
              <a:ext cx="2893745" cy="80563"/>
              <a:chOff x="-2613872" y="1789310"/>
              <a:chExt cx="2893745" cy="80563"/>
            </a:xfrm>
            <a:solidFill>
              <a:srgbClr val="FF0000"/>
            </a:solidFill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BC12A54-B8A5-8360-8DE0-BA69AE4DCF5C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rot="10800000" flipH="1" flipV="1">
                <a:off x="-2613872" y="1789310"/>
                <a:ext cx="2837179" cy="52283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B5FE4886-3F93-C154-613F-9F57718E009F}"/>
                  </a:ext>
                </a:extLst>
              </p:cNvPr>
              <p:cNvSpPr/>
              <p:nvPr/>
            </p:nvSpPr>
            <p:spPr>
              <a:xfrm>
                <a:off x="223312" y="1813312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530236-C914-C682-9624-0640429FC7F7}"/>
                </a:ext>
              </a:extLst>
            </p:cNvPr>
            <p:cNvSpPr txBox="1"/>
            <p:nvPr/>
          </p:nvSpPr>
          <p:spPr>
            <a:xfrm>
              <a:off x="15882307" y="2635056"/>
              <a:ext cx="211296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Xilinx Zynq-7000 FPGA</a:t>
              </a:r>
            </a:p>
            <a:p>
              <a:r>
                <a:rPr lang="en-US" altLang="ko-KR" sz="1200" dirty="0"/>
                <a:t>XC7Z015CLG485-2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1DD03B-5D84-831E-55BE-1238123D4764}"/>
                </a:ext>
              </a:extLst>
            </p:cNvPr>
            <p:cNvSpPr txBox="1"/>
            <p:nvPr/>
          </p:nvSpPr>
          <p:spPr>
            <a:xfrm>
              <a:off x="12160107" y="5120591"/>
              <a:ext cx="1162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14Pin JTAG</a:t>
              </a:r>
              <a:endParaRPr lang="ko-KR" alt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56E6E3-E85D-A723-7ADD-7D6627377124}"/>
                </a:ext>
              </a:extLst>
            </p:cNvPr>
            <p:cNvSpPr txBox="1"/>
            <p:nvPr/>
          </p:nvSpPr>
          <p:spPr>
            <a:xfrm>
              <a:off x="9885065" y="-204454"/>
              <a:ext cx="1238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Boot Switch</a:t>
              </a:r>
              <a:endParaRPr lang="ko-KR" alt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6A7C36-5AE3-A276-75FF-2DB70983F218}"/>
                </a:ext>
              </a:extLst>
            </p:cNvPr>
            <p:cNvSpPr txBox="1"/>
            <p:nvPr/>
          </p:nvSpPr>
          <p:spPr>
            <a:xfrm>
              <a:off x="16611720" y="935402"/>
              <a:ext cx="1028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12V </a:t>
              </a:r>
              <a:r>
                <a:rPr lang="ko-KR" altLang="en-US" sz="1200" dirty="0"/>
                <a:t>전원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EC2B5D-5FE1-4543-3D7A-5740C6AE9D02}"/>
                </a:ext>
              </a:extLst>
            </p:cNvPr>
            <p:cNvSpPr txBox="1"/>
            <p:nvPr/>
          </p:nvSpPr>
          <p:spPr>
            <a:xfrm>
              <a:off x="13870063" y="74566"/>
              <a:ext cx="598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FND</a:t>
              </a:r>
              <a:endParaRPr lang="ko-KR" altLang="en-US" sz="1200" dirty="0"/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CB13BC7-91AE-52A3-9866-A29F215DDC1D}"/>
              </a:ext>
            </a:extLst>
          </p:cNvPr>
          <p:cNvCxnSpPr>
            <a:cxnSpLocks/>
          </p:cNvCxnSpPr>
          <p:nvPr/>
        </p:nvCxnSpPr>
        <p:spPr>
          <a:xfrm flipV="1">
            <a:off x="5702415" y="1464742"/>
            <a:ext cx="0" cy="385838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F8126F1-DDC2-738F-78EA-CE3EBC363B47}"/>
              </a:ext>
            </a:extLst>
          </p:cNvPr>
          <p:cNvSpPr/>
          <p:nvPr/>
        </p:nvSpPr>
        <p:spPr>
          <a:xfrm rot="10800000">
            <a:off x="5692539" y="1860475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822C0D-0446-267D-6729-2A9B34BE8A6B}"/>
              </a:ext>
            </a:extLst>
          </p:cNvPr>
          <p:cNvSpPr txBox="1"/>
          <p:nvPr/>
        </p:nvSpPr>
        <p:spPr>
          <a:xfrm>
            <a:off x="5496456" y="1204812"/>
            <a:ext cx="418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LED</a:t>
            </a:r>
            <a:endParaRPr lang="ko-KR" altLang="en-US" sz="1200" dirty="0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9E8485-3DA6-8519-15DA-84D45ED26EB2}"/>
              </a:ext>
            </a:extLst>
          </p:cNvPr>
          <p:cNvCxnSpPr>
            <a:cxnSpLocks/>
            <a:stCxn id="101" idx="2"/>
            <a:endCxn id="100" idx="0"/>
          </p:cNvCxnSpPr>
          <p:nvPr/>
        </p:nvCxnSpPr>
        <p:spPr>
          <a:xfrm>
            <a:off x="5528252" y="4617966"/>
            <a:ext cx="255" cy="929918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1EFC46F-0BD7-5F08-2B2A-A4C049A681DF}"/>
              </a:ext>
            </a:extLst>
          </p:cNvPr>
          <p:cNvSpPr txBox="1"/>
          <p:nvPr/>
        </p:nvSpPr>
        <p:spPr>
          <a:xfrm>
            <a:off x="5131796" y="5547884"/>
            <a:ext cx="79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7Pin JTAG</a:t>
            </a:r>
            <a:endParaRPr lang="ko-KR" altLang="en-US" sz="12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ED5B80B-EAB7-75B2-E298-D98B2FF0A54E}"/>
              </a:ext>
            </a:extLst>
          </p:cNvPr>
          <p:cNvSpPr/>
          <p:nvPr/>
        </p:nvSpPr>
        <p:spPr>
          <a:xfrm rot="16200000">
            <a:off x="5507041" y="4575545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5073EB28-9BE6-9EAB-0286-E239BFE592CD}"/>
              </a:ext>
            </a:extLst>
          </p:cNvPr>
          <p:cNvSpPr/>
          <p:nvPr/>
        </p:nvSpPr>
        <p:spPr>
          <a:xfrm rot="16200000">
            <a:off x="2154268" y="3661235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0F0E90C-50E8-A7C2-7ABA-1C60645D9F98}"/>
              </a:ext>
            </a:extLst>
          </p:cNvPr>
          <p:cNvSpPr txBox="1"/>
          <p:nvPr/>
        </p:nvSpPr>
        <p:spPr>
          <a:xfrm>
            <a:off x="305332" y="3458780"/>
            <a:ext cx="99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 USB Device</a:t>
            </a:r>
          </a:p>
          <a:p>
            <a:r>
              <a:rPr lang="en-US" altLang="ko-KR" sz="1200" dirty="0"/>
              <a:t>(USB Type-B)</a:t>
            </a:r>
            <a:endParaRPr lang="ko-KR" altLang="en-US" sz="1200" dirty="0"/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0BBDB85-EE57-EA82-B140-D9A07774636D}"/>
              </a:ext>
            </a:extLst>
          </p:cNvPr>
          <p:cNvCxnSpPr>
            <a:cxnSpLocks/>
          </p:cNvCxnSpPr>
          <p:nvPr/>
        </p:nvCxnSpPr>
        <p:spPr>
          <a:xfrm>
            <a:off x="1316182" y="3684227"/>
            <a:ext cx="880507" cy="0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CD33384-D3BD-054E-378B-5591092D538E}"/>
              </a:ext>
            </a:extLst>
          </p:cNvPr>
          <p:cNvCxnSpPr>
            <a:cxnSpLocks/>
          </p:cNvCxnSpPr>
          <p:nvPr/>
        </p:nvCxnSpPr>
        <p:spPr>
          <a:xfrm>
            <a:off x="4029486" y="5046289"/>
            <a:ext cx="0" cy="730197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87017598-BF9A-B394-A980-77B91DC63ACF}"/>
              </a:ext>
            </a:extLst>
          </p:cNvPr>
          <p:cNvSpPr/>
          <p:nvPr/>
        </p:nvSpPr>
        <p:spPr>
          <a:xfrm>
            <a:off x="4008624" y="4998629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B40451-238C-CD16-882E-D5F2EE25B678}"/>
              </a:ext>
            </a:extLst>
          </p:cNvPr>
          <p:cNvSpPr txBox="1"/>
          <p:nvPr/>
        </p:nvSpPr>
        <p:spPr>
          <a:xfrm>
            <a:off x="3446919" y="5751085"/>
            <a:ext cx="1148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PCIe Connector</a:t>
            </a:r>
            <a:endParaRPr lang="ko-KR" altLang="en-US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1908B6B-7BA0-2592-3B99-23F110AC8953}"/>
              </a:ext>
            </a:extLst>
          </p:cNvPr>
          <p:cNvSpPr txBox="1"/>
          <p:nvPr/>
        </p:nvSpPr>
        <p:spPr>
          <a:xfrm>
            <a:off x="85199" y="2789904"/>
            <a:ext cx="1159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Ethernet 1Gbps</a:t>
            </a:r>
            <a:endParaRPr lang="ko-KR" altLang="en-US" sz="1200" dirty="0"/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007EB706-F421-914F-57F6-69986140309B}"/>
              </a:ext>
            </a:extLst>
          </p:cNvPr>
          <p:cNvCxnSpPr>
            <a:cxnSpLocks/>
          </p:cNvCxnSpPr>
          <p:nvPr/>
        </p:nvCxnSpPr>
        <p:spPr>
          <a:xfrm>
            <a:off x="1316183" y="2930681"/>
            <a:ext cx="880507" cy="0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8CCC3A96-3506-1D37-6753-5509A3A2A133}"/>
              </a:ext>
            </a:extLst>
          </p:cNvPr>
          <p:cNvSpPr/>
          <p:nvPr/>
        </p:nvSpPr>
        <p:spPr>
          <a:xfrm rot="16200000">
            <a:off x="2171201" y="2907707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73FC7F0-CEAC-F390-C546-E0AFDB34D99C}"/>
              </a:ext>
            </a:extLst>
          </p:cNvPr>
          <p:cNvCxnSpPr>
            <a:cxnSpLocks/>
          </p:cNvCxnSpPr>
          <p:nvPr/>
        </p:nvCxnSpPr>
        <p:spPr>
          <a:xfrm flipH="1">
            <a:off x="2808190" y="1648914"/>
            <a:ext cx="2690" cy="50632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타원 126">
            <a:extLst>
              <a:ext uri="{FF2B5EF4-FFF2-40B4-BE49-F238E27FC236}">
                <a16:creationId xmlns:a16="http://schemas.microsoft.com/office/drawing/2014/main" id="{11D434D9-A876-4237-AAF5-570108717281}"/>
              </a:ext>
            </a:extLst>
          </p:cNvPr>
          <p:cNvSpPr/>
          <p:nvPr/>
        </p:nvSpPr>
        <p:spPr>
          <a:xfrm>
            <a:off x="2789669" y="2127156"/>
            <a:ext cx="42422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83EC1A-DF79-2DFE-EBB8-93002C308C13}"/>
              </a:ext>
            </a:extLst>
          </p:cNvPr>
          <p:cNvSpPr txBox="1"/>
          <p:nvPr/>
        </p:nvSpPr>
        <p:spPr>
          <a:xfrm>
            <a:off x="2460310" y="141017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uSD</a:t>
            </a:r>
            <a:r>
              <a:rPr lang="en-US" altLang="ko-KR" sz="1200" dirty="0"/>
              <a:t> Slot</a:t>
            </a:r>
            <a:endParaRPr lang="ko-KR" altLang="en-US" sz="1200" dirty="0"/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5DBE71E5-7002-784F-0803-5F16832870FF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3842451" y="1145289"/>
            <a:ext cx="7140" cy="126394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5A164D0E-B755-5A35-CC16-F268A56E1E20}"/>
              </a:ext>
            </a:extLst>
          </p:cNvPr>
          <p:cNvSpPr/>
          <p:nvPr/>
        </p:nvSpPr>
        <p:spPr>
          <a:xfrm>
            <a:off x="3831070" y="2381151"/>
            <a:ext cx="42422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4967F79-631F-5F41-8A1E-C5001DC74761}"/>
              </a:ext>
            </a:extLst>
          </p:cNvPr>
          <p:cNvSpPr txBox="1"/>
          <p:nvPr/>
        </p:nvSpPr>
        <p:spPr>
          <a:xfrm>
            <a:off x="3425509" y="868290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QSPI Flash</a:t>
            </a:r>
            <a:endParaRPr lang="ko-KR" altLang="en-US" sz="1200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40ABD24-F800-2E57-BA8A-817168F6B400}"/>
              </a:ext>
            </a:extLst>
          </p:cNvPr>
          <p:cNvSpPr/>
          <p:nvPr/>
        </p:nvSpPr>
        <p:spPr>
          <a:xfrm>
            <a:off x="6157469" y="2551982"/>
            <a:ext cx="300481" cy="19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B271AB-444B-F2CA-FD9F-155F31C58755}"/>
              </a:ext>
            </a:extLst>
          </p:cNvPr>
          <p:cNvSpPr/>
          <p:nvPr/>
        </p:nvSpPr>
        <p:spPr>
          <a:xfrm>
            <a:off x="4049264" y="2551976"/>
            <a:ext cx="300481" cy="19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FC7C241-EE12-D0A4-247E-C7B5989EC5F1}"/>
              </a:ext>
            </a:extLst>
          </p:cNvPr>
          <p:cNvSpPr txBox="1"/>
          <p:nvPr/>
        </p:nvSpPr>
        <p:spPr>
          <a:xfrm>
            <a:off x="5919196" y="5166872"/>
            <a:ext cx="1505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Expansion Connector</a:t>
            </a:r>
            <a:endParaRPr lang="ko-KR" altLang="en-US" sz="1200" dirty="0"/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0ECFEEBA-4CD9-73C9-2B0A-32BA496E4AE5}"/>
              </a:ext>
            </a:extLst>
          </p:cNvPr>
          <p:cNvCxnSpPr>
            <a:cxnSpLocks/>
            <a:stCxn id="138" idx="2"/>
            <a:endCxn id="136" idx="0"/>
          </p:cNvCxnSpPr>
          <p:nvPr/>
        </p:nvCxnSpPr>
        <p:spPr>
          <a:xfrm>
            <a:off x="6324119" y="4228499"/>
            <a:ext cx="347912" cy="938373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18B478B9-DE6F-7496-108B-AC9A33B408AA}"/>
              </a:ext>
            </a:extLst>
          </p:cNvPr>
          <p:cNvSpPr/>
          <p:nvPr/>
        </p:nvSpPr>
        <p:spPr>
          <a:xfrm rot="16200000">
            <a:off x="6302908" y="4186078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7AE5175A-A2E9-8EA0-314E-A04532789BC3}"/>
              </a:ext>
            </a:extLst>
          </p:cNvPr>
          <p:cNvCxnSpPr>
            <a:cxnSpLocks/>
            <a:stCxn id="141" idx="2"/>
            <a:endCxn id="136" idx="0"/>
          </p:cNvCxnSpPr>
          <p:nvPr/>
        </p:nvCxnSpPr>
        <p:spPr>
          <a:xfrm>
            <a:off x="4215920" y="3195564"/>
            <a:ext cx="2456111" cy="1971308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62AB591E-D172-7A32-128E-BA15D92E1CD0}"/>
              </a:ext>
            </a:extLst>
          </p:cNvPr>
          <p:cNvSpPr/>
          <p:nvPr/>
        </p:nvSpPr>
        <p:spPr>
          <a:xfrm rot="16200000">
            <a:off x="4194709" y="3153143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CC0B2CAF-77BA-BBF2-4CAF-E398C0264650}"/>
              </a:ext>
            </a:extLst>
          </p:cNvPr>
          <p:cNvCxnSpPr>
            <a:cxnSpLocks/>
            <a:stCxn id="145" idx="1"/>
          </p:cNvCxnSpPr>
          <p:nvPr/>
        </p:nvCxnSpPr>
        <p:spPr>
          <a:xfrm flipH="1">
            <a:off x="5228285" y="2814696"/>
            <a:ext cx="2127884" cy="53121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9E8E1609-9B21-E91F-0C71-3400711656B6}"/>
              </a:ext>
            </a:extLst>
          </p:cNvPr>
          <p:cNvSpPr/>
          <p:nvPr/>
        </p:nvSpPr>
        <p:spPr>
          <a:xfrm rot="10800000">
            <a:off x="5185860" y="2846607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CC4A816-5F02-D001-39D1-46EC4356C7C2}"/>
              </a:ext>
            </a:extLst>
          </p:cNvPr>
          <p:cNvSpPr txBox="1"/>
          <p:nvPr/>
        </p:nvSpPr>
        <p:spPr>
          <a:xfrm>
            <a:off x="7356169" y="2676196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LPDDR3</a:t>
            </a:r>
          </a:p>
        </p:txBody>
      </p:sp>
    </p:spTree>
    <p:extLst>
      <p:ext uri="{BB962C8B-B14F-4D97-AF65-F5344CB8AC3E}">
        <p14:creationId xmlns:p14="http://schemas.microsoft.com/office/powerpoint/2010/main" val="265017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F74071-ECEF-345F-982F-BB73B81C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56" y="1287901"/>
            <a:ext cx="6910161" cy="432000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93476" y="4787077"/>
            <a:ext cx="399011" cy="192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5598845" y="5051127"/>
            <a:ext cx="1191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05299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BDD26E-36C9-C24E-809C-837FD7D6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05" y="1269417"/>
            <a:ext cx="6916858" cy="431958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71373" y="2608861"/>
            <a:ext cx="34270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>
                <a:solidFill>
                  <a:srgbClr val="FF0000"/>
                </a:solidFill>
              </a:rPr>
              <a:t>constr.xdc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파일 프로젝트 안에 넣기 끝</a:t>
            </a:r>
            <a:r>
              <a:rPr lang="en-US" altLang="ko-KR" sz="1350" dirty="0">
                <a:solidFill>
                  <a:srgbClr val="FF0000"/>
                </a:solidFill>
              </a:rPr>
              <a:t>!!!</a:t>
            </a:r>
          </a:p>
          <a:p>
            <a:r>
              <a:rPr lang="ko-KR" altLang="en-US" sz="1350" dirty="0">
                <a:solidFill>
                  <a:srgbClr val="FF0000"/>
                </a:solidFill>
              </a:rPr>
              <a:t>이제</a:t>
            </a:r>
            <a:r>
              <a:rPr lang="en-US" altLang="ko-KR" sz="1350" dirty="0">
                <a:solidFill>
                  <a:srgbClr val="FF0000"/>
                </a:solidFill>
              </a:rPr>
              <a:t>…. </a:t>
            </a:r>
            <a:r>
              <a:rPr lang="en-US" altLang="ko-KR" sz="1350" dirty="0" err="1">
                <a:solidFill>
                  <a:srgbClr val="FF0000"/>
                </a:solidFill>
              </a:rPr>
              <a:t>xdc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파일을 수정하여 쓰시면 됩니다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430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3. Creating a Bit File 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보드에 </a:t>
            </a:r>
            <a:r>
              <a:rPr lang="en-US" altLang="ko-KR" dirty="0"/>
              <a:t>programming</a:t>
            </a:r>
            <a:r>
              <a:rPr lang="ko-KR" altLang="en-US" dirty="0"/>
              <a:t>하기 위한 </a:t>
            </a:r>
            <a:r>
              <a:rPr lang="en-US" altLang="ko-KR" dirty="0"/>
              <a:t>bit-file</a:t>
            </a:r>
            <a:r>
              <a:rPr lang="ko-KR" altLang="en-US" dirty="0"/>
              <a:t>을 생성하는 방법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2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CE7009-C940-459D-5413-28F961D6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06" y="1282841"/>
            <a:ext cx="6069988" cy="429232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37006" y="5178829"/>
            <a:ext cx="1053239" cy="121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537006" y="5694405"/>
            <a:ext cx="533710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.</a:t>
            </a:r>
            <a:r>
              <a:rPr lang="en-US" altLang="ko-KR" sz="1350" dirty="0" err="1">
                <a:solidFill>
                  <a:srgbClr val="FF0000"/>
                </a:solidFill>
              </a:rPr>
              <a:t>xdc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파일까지 수정을 완료 하였으면</a:t>
            </a:r>
            <a:r>
              <a:rPr lang="en-US" altLang="ko-KR" sz="1350" dirty="0">
                <a:solidFill>
                  <a:srgbClr val="FF0000"/>
                </a:solidFill>
              </a:rPr>
              <a:t>, bit</a:t>
            </a:r>
            <a:r>
              <a:rPr lang="ko-KR" altLang="en-US" sz="1350" dirty="0">
                <a:solidFill>
                  <a:srgbClr val="FF0000"/>
                </a:solidFill>
              </a:rPr>
              <a:t>파일을 생성함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Generate Bitstream</a:t>
            </a:r>
            <a:r>
              <a:rPr lang="ko-KR" altLang="en-US" sz="1350" dirty="0">
                <a:solidFill>
                  <a:srgbClr val="FF0000"/>
                </a:solidFill>
              </a:rPr>
              <a:t>을 클릭하면 </a:t>
            </a:r>
            <a:r>
              <a:rPr lang="en-US" altLang="ko-KR" sz="1350" dirty="0">
                <a:solidFill>
                  <a:srgbClr val="FF0000"/>
                </a:solidFill>
              </a:rPr>
              <a:t>bit</a:t>
            </a:r>
            <a:r>
              <a:rPr lang="ko-KR" altLang="en-US" sz="1350" dirty="0">
                <a:solidFill>
                  <a:srgbClr val="FF0000"/>
                </a:solidFill>
              </a:rPr>
              <a:t>파일이 생성됨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Synthesize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→ Implement design → Generate Bitstream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순서로 진행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cxnSpLocks/>
          </p:cNvCxnSpPr>
          <p:nvPr/>
        </p:nvCxnSpPr>
        <p:spPr>
          <a:xfrm>
            <a:off x="2037467" y="5295208"/>
            <a:ext cx="0" cy="4821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433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FPGA programming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FPGA board</a:t>
            </a:r>
            <a:r>
              <a:rPr lang="ko-KR" altLang="en-US" dirty="0"/>
              <a:t>에 </a:t>
            </a:r>
            <a:r>
              <a:rPr lang="en-US" altLang="ko-KR" dirty="0"/>
              <a:t>programming</a:t>
            </a:r>
            <a:r>
              <a:rPr lang="ko-KR" altLang="en-US" dirty="0"/>
              <a:t>하는 방법 </a:t>
            </a:r>
            <a:r>
              <a:rPr lang="en-US" altLang="ko-KR" dirty="0"/>
              <a:t>3</a:t>
            </a:r>
            <a:r>
              <a:rPr lang="ko-KR" altLang="en-US" dirty="0"/>
              <a:t>가지 존재</a:t>
            </a:r>
            <a:endParaRPr lang="en-US" altLang="ko-KR" dirty="0"/>
          </a:p>
          <a:p>
            <a:pPr lvl="1"/>
            <a:r>
              <a:rPr lang="en-US" altLang="ko-KR" dirty="0"/>
              <a:t>1. bit file FPGA downloading</a:t>
            </a:r>
          </a:p>
          <a:p>
            <a:pPr lvl="2"/>
            <a:r>
              <a:rPr lang="en-US" altLang="ko-KR" dirty="0"/>
              <a:t>.bit file</a:t>
            </a:r>
            <a:r>
              <a:rPr lang="ko-KR" altLang="en-US" dirty="0"/>
              <a:t>을 직접 </a:t>
            </a:r>
            <a:r>
              <a:rPr lang="en-US" altLang="ko-KR" dirty="0"/>
              <a:t>FPGA</a:t>
            </a:r>
            <a:r>
              <a:rPr lang="ko-KR" altLang="en-US" dirty="0"/>
              <a:t>에 다운로드 하여 바로 실행 </a:t>
            </a:r>
            <a:endParaRPr lang="en-US" altLang="ko-KR" dirty="0"/>
          </a:p>
          <a:p>
            <a:pPr lvl="1"/>
            <a:r>
              <a:rPr lang="en-US" altLang="ko-KR" dirty="0"/>
              <a:t>2. SPI Flash programming</a:t>
            </a:r>
          </a:p>
          <a:p>
            <a:pPr lvl="2"/>
            <a:r>
              <a:rPr lang="en-US" altLang="ko-KR" dirty="0"/>
              <a:t>SPI Flash</a:t>
            </a:r>
            <a:r>
              <a:rPr lang="ko-KR" altLang="en-US" dirty="0"/>
              <a:t>에 </a:t>
            </a:r>
            <a:r>
              <a:rPr lang="en-US" altLang="ko-KR" dirty="0"/>
              <a:t>programming</a:t>
            </a:r>
            <a:r>
              <a:rPr lang="ko-KR" altLang="en-US" dirty="0"/>
              <a:t>하여 </a:t>
            </a:r>
            <a:r>
              <a:rPr lang="en-US" altLang="ko-KR" dirty="0"/>
              <a:t>booting</a:t>
            </a:r>
            <a:r>
              <a:rPr lang="ko-KR" altLang="en-US" dirty="0"/>
              <a:t>시</a:t>
            </a:r>
            <a:r>
              <a:rPr lang="en-US" altLang="ko-KR" dirty="0"/>
              <a:t>(</a:t>
            </a:r>
            <a:r>
              <a:rPr lang="ko-KR" altLang="en-US" dirty="0"/>
              <a:t>전원 인가 시</a:t>
            </a:r>
            <a:r>
              <a:rPr lang="en-US" altLang="ko-KR" dirty="0"/>
              <a:t>) </a:t>
            </a:r>
            <a:r>
              <a:rPr lang="ko-KR" altLang="en-US" dirty="0"/>
              <a:t>바로 실행 </a:t>
            </a:r>
            <a:endParaRPr lang="en-US" altLang="ko-KR" dirty="0"/>
          </a:p>
          <a:p>
            <a:pPr lvl="2"/>
            <a:r>
              <a:rPr lang="ko-KR" altLang="en-US" dirty="0"/>
              <a:t>이를 위해 먼저 </a:t>
            </a:r>
            <a:r>
              <a:rPr lang="en-US" altLang="ko-KR" dirty="0"/>
              <a:t>.bin file</a:t>
            </a:r>
            <a:r>
              <a:rPr lang="ko-KR" altLang="en-US" dirty="0"/>
              <a:t>을 생성해야 함</a:t>
            </a:r>
            <a:endParaRPr lang="en-US" altLang="ko-KR" dirty="0"/>
          </a:p>
          <a:p>
            <a:pPr lvl="1"/>
            <a:r>
              <a:rPr lang="en-US" altLang="ko-KR" dirty="0"/>
              <a:t>3. SD</a:t>
            </a:r>
            <a:r>
              <a:rPr lang="ko-KR" altLang="en-US" dirty="0"/>
              <a:t> </a:t>
            </a:r>
            <a:r>
              <a:rPr lang="en-US" altLang="ko-KR" dirty="0"/>
              <a:t>card</a:t>
            </a:r>
            <a:r>
              <a:rPr lang="ko-KR" altLang="en-US" dirty="0"/>
              <a:t> 부트</a:t>
            </a:r>
            <a:endParaRPr lang="en-US" altLang="ko-KR" dirty="0"/>
          </a:p>
          <a:p>
            <a:pPr lvl="2"/>
            <a:r>
              <a:rPr lang="ko-KR" altLang="en-US" dirty="0"/>
              <a:t>생성된 </a:t>
            </a:r>
            <a:r>
              <a:rPr lang="en-US" altLang="ko-KR" dirty="0"/>
              <a:t>.bin </a:t>
            </a:r>
            <a:r>
              <a:rPr lang="ko-KR" altLang="en-US" dirty="0"/>
              <a:t>파일을 </a:t>
            </a:r>
            <a:r>
              <a:rPr lang="en-US" altLang="ko-KR" dirty="0"/>
              <a:t>SD card</a:t>
            </a:r>
            <a:r>
              <a:rPr lang="ko-KR" altLang="en-US" dirty="0"/>
              <a:t>에 복사하여 </a:t>
            </a:r>
            <a:r>
              <a:rPr lang="en-US" altLang="ko-KR" dirty="0"/>
              <a:t>booting</a:t>
            </a:r>
            <a:r>
              <a:rPr lang="ko-KR" altLang="en-US" dirty="0"/>
              <a:t>시</a:t>
            </a:r>
            <a:r>
              <a:rPr lang="en-US" altLang="ko-KR" dirty="0"/>
              <a:t>(</a:t>
            </a:r>
            <a:r>
              <a:rPr lang="ko-KR" altLang="en-US" dirty="0"/>
              <a:t>전원 인가 시</a:t>
            </a:r>
            <a:r>
              <a:rPr lang="en-US" altLang="ko-KR" dirty="0"/>
              <a:t>) </a:t>
            </a:r>
            <a:r>
              <a:rPr lang="ko-KR" altLang="en-US" dirty="0"/>
              <a:t>바로 실행 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3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4. Downloading a Bit File to FPGA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생성한 </a:t>
            </a:r>
            <a:r>
              <a:rPr lang="en-US" altLang="ko-KR" dirty="0"/>
              <a:t>bit-file</a:t>
            </a:r>
            <a:r>
              <a:rPr lang="ko-KR" altLang="en-US" dirty="0"/>
              <a:t>을 보드에 </a:t>
            </a:r>
            <a:r>
              <a:rPr lang="en-US" altLang="ko-KR" dirty="0"/>
              <a:t>download</a:t>
            </a:r>
            <a:r>
              <a:rPr lang="ko-KR" altLang="en-US" dirty="0"/>
              <a:t>하는 방법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3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58912" y="4761853"/>
            <a:ext cx="186301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            1-2-3-4-5-6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ON-ON-ON-ON-ON-OFF</a:t>
            </a:r>
          </a:p>
          <a:p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/>
          <a:lstStyle/>
          <a:p>
            <a:r>
              <a:rPr lang="en-US" altLang="ko-KR" dirty="0"/>
              <a:t>JTAG Boot Switch(SW1) </a:t>
            </a:r>
            <a:r>
              <a:rPr lang="ko-KR" altLang="en-US" dirty="0"/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4ECC86-D237-F760-8EEC-83C0E9A0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95" y="1692373"/>
            <a:ext cx="2447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19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7411A45-DE99-6B0D-C8AD-B5EF479E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1264133"/>
            <a:ext cx="7082444" cy="4329734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8533" y="5968729"/>
            <a:ext cx="2778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Open Hardware Manager</a:t>
            </a:r>
            <a:r>
              <a:rPr lang="ko-KR" altLang="en-US" sz="1350" dirty="0">
                <a:solidFill>
                  <a:srgbClr val="FF0000"/>
                </a:solidFill>
              </a:rPr>
              <a:t>를 클릭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8967" y="5278583"/>
            <a:ext cx="1097276" cy="1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5537089" y="3789264"/>
            <a:ext cx="3706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*</a:t>
            </a:r>
            <a:r>
              <a:rPr lang="ko-KR" altLang="en-US" sz="1350" dirty="0">
                <a:solidFill>
                  <a:srgbClr val="FF0000"/>
                </a:solidFill>
              </a:rPr>
              <a:t>이 </a:t>
            </a:r>
            <a:r>
              <a:rPr lang="en-US" altLang="ko-KR" sz="1350" dirty="0">
                <a:solidFill>
                  <a:srgbClr val="FF0000"/>
                </a:solidFill>
              </a:rPr>
              <a:t>flow</a:t>
            </a:r>
            <a:r>
              <a:rPr lang="ko-KR" altLang="en-US" sz="1350" dirty="0">
                <a:solidFill>
                  <a:srgbClr val="FF0000"/>
                </a:solidFill>
              </a:rPr>
              <a:t>는</a:t>
            </a:r>
            <a:r>
              <a:rPr lang="en-US" altLang="ko-KR" sz="1350" dirty="0">
                <a:solidFill>
                  <a:srgbClr val="FF0000"/>
                </a:solidFill>
              </a:rPr>
              <a:t> bit file</a:t>
            </a:r>
            <a:r>
              <a:rPr lang="ko-KR" altLang="en-US" sz="1350" dirty="0">
                <a:solidFill>
                  <a:srgbClr val="FF0000"/>
                </a:solidFill>
              </a:rPr>
              <a:t>을 생성 했음을 가정으로 함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1638460" y="5478094"/>
            <a:ext cx="0" cy="5236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5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784D1FE-2F93-7D36-E027-740A3D58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94" y="1261392"/>
            <a:ext cx="7086928" cy="433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726821" y="2057794"/>
            <a:ext cx="30535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</a:t>
            </a:r>
            <a:r>
              <a:rPr lang="en-US" altLang="ko-KR" sz="1350" dirty="0">
                <a:solidFill>
                  <a:srgbClr val="FF0000"/>
                </a:solidFill>
              </a:rPr>
              <a:t>Open target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Auto Connect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363874" y="2153434"/>
            <a:ext cx="1249690" cy="149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E9B6D3-560B-544C-6484-A958F8625DB2}"/>
              </a:ext>
            </a:extLst>
          </p:cNvPr>
          <p:cNvSpPr/>
          <p:nvPr/>
        </p:nvSpPr>
        <p:spPr>
          <a:xfrm>
            <a:off x="3433146" y="1981634"/>
            <a:ext cx="457210" cy="149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29083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225382C-488D-411A-7D16-09567524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0" y="1273926"/>
            <a:ext cx="7073893" cy="43150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66946" y="3437313"/>
            <a:ext cx="33973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</a:t>
            </a:r>
            <a:r>
              <a:rPr lang="en-US" altLang="ko-KR" sz="1350" dirty="0" err="1">
                <a:solidFill>
                  <a:srgbClr val="FF0000"/>
                </a:solidFill>
              </a:rPr>
              <a:t>Jtag</a:t>
            </a:r>
            <a:r>
              <a:rPr lang="ko-KR" altLang="en-US" sz="1350" dirty="0">
                <a:solidFill>
                  <a:srgbClr val="FF0000"/>
                </a:solidFill>
              </a:rPr>
              <a:t> 연결이 정상적이면 </a:t>
            </a:r>
            <a:r>
              <a:rPr lang="en-US" altLang="ko-KR" sz="1350" dirty="0">
                <a:solidFill>
                  <a:srgbClr val="FF0000"/>
                </a:solidFill>
              </a:rPr>
              <a:t>device</a:t>
            </a:r>
            <a:r>
              <a:rPr lang="ko-KR" altLang="en-US" sz="1350" dirty="0">
                <a:solidFill>
                  <a:srgbClr val="FF0000"/>
                </a:solidFill>
              </a:rPr>
              <a:t>가 창에 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37747" y="2877650"/>
            <a:ext cx="1427175" cy="123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>
            <a:off x="3356114" y="3027792"/>
            <a:ext cx="176795" cy="4012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74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JTAG </a:t>
            </a:r>
            <a:r>
              <a:rPr lang="ko-KR" altLang="en-US" dirty="0"/>
              <a:t>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연결은 </a:t>
            </a:r>
            <a:r>
              <a:rPr lang="en-US" altLang="ko-KR" dirty="0"/>
              <a:t>2</a:t>
            </a:r>
            <a:r>
              <a:rPr lang="ko-KR" altLang="en-US" dirty="0"/>
              <a:t>가지 목적으로 사용</a:t>
            </a:r>
            <a:endParaRPr lang="en-US" altLang="ko-KR" dirty="0"/>
          </a:p>
          <a:p>
            <a:pPr lvl="1"/>
            <a:r>
              <a:rPr lang="en-US" altLang="ko-KR" dirty="0"/>
              <a:t>JTAG, UART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/>
              <a:t>FT2232H for USB-JTAG and USB-UART connection</a:t>
            </a:r>
          </a:p>
          <a:p>
            <a:r>
              <a:rPr lang="ko-KR" altLang="en-US" dirty="0"/>
              <a:t>처음 연결 시 </a:t>
            </a:r>
            <a:r>
              <a:rPr lang="en-US" altLang="ko-KR" dirty="0"/>
              <a:t>FT2232H Driver</a:t>
            </a:r>
            <a:r>
              <a:rPr lang="ko-KR" altLang="en-US" dirty="0"/>
              <a:t>를 </a:t>
            </a:r>
            <a:r>
              <a:rPr lang="en-US" altLang="ko-KR" dirty="0"/>
              <a:t>download</a:t>
            </a:r>
            <a:r>
              <a:rPr lang="ko-KR" altLang="en-US" dirty="0"/>
              <a:t>해야 함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http://www.ftdichip.com/Drivers/VCP.htm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076" y="3824798"/>
            <a:ext cx="3523613" cy="191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958" y="3982449"/>
            <a:ext cx="3462254" cy="11074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614942" y="5182102"/>
            <a:ext cx="1178576" cy="3828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 flipV="1">
            <a:off x="1614939" y="5089925"/>
            <a:ext cx="999017" cy="9217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2793518" y="5089925"/>
            <a:ext cx="3282694" cy="10120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423597" y="4398429"/>
            <a:ext cx="652615" cy="691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직사각형 19"/>
          <p:cNvSpPr/>
          <p:nvPr/>
        </p:nvSpPr>
        <p:spPr>
          <a:xfrm>
            <a:off x="2579368" y="5353791"/>
            <a:ext cx="214149" cy="211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1" name="직선 화살표 연결선 20"/>
          <p:cNvCxnSpPr>
            <a:cxnSpLocks/>
            <a:stCxn id="19" idx="2"/>
          </p:cNvCxnSpPr>
          <p:nvPr/>
        </p:nvCxnSpPr>
        <p:spPr>
          <a:xfrm flipH="1">
            <a:off x="5748820" y="5089925"/>
            <a:ext cx="1083" cy="263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40837" y="532566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다운로드</a:t>
            </a:r>
            <a:endParaRPr lang="ko-KR" altLang="en-US" sz="10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6855AA-1D72-C106-B6C8-C893D0AF5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916012" y="3165361"/>
            <a:ext cx="1516887" cy="23322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rot="16200000">
            <a:off x="6694234" y="4423709"/>
            <a:ext cx="232756" cy="595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774080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60E6EB-A1AC-E0A3-697D-8407F03F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1267015"/>
            <a:ext cx="7075944" cy="4320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820" y="4965068"/>
            <a:ext cx="23657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Program device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클릭한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뒤 </a:t>
            </a:r>
            <a:endParaRPr lang="en-US" altLang="ko-KR" sz="1350" dirty="0">
              <a:solidFill>
                <a:srgbClr val="FF0000"/>
              </a:solidFill>
              <a:latin typeface="Calibri"/>
            </a:endParaRPr>
          </a:p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     Program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클릭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64352" y="4084246"/>
            <a:ext cx="472666" cy="155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>
            <a:off x="5000685" y="4228056"/>
            <a:ext cx="419213" cy="7309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998013-ABA6-E8BA-758B-FF6222A3E826}"/>
              </a:ext>
            </a:extLst>
          </p:cNvPr>
          <p:cNvSpPr/>
          <p:nvPr/>
        </p:nvSpPr>
        <p:spPr>
          <a:xfrm>
            <a:off x="3370587" y="1958960"/>
            <a:ext cx="561333" cy="185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580670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DDEF2BC-7A26-F531-B1B0-444E3DCF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15" y="1243095"/>
            <a:ext cx="7080656" cy="4320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64121" y="5591356"/>
            <a:ext cx="20505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Bit </a:t>
            </a:r>
            <a:r>
              <a:rPr lang="ko-KR" altLang="en-US" sz="1350" dirty="0">
                <a:solidFill>
                  <a:srgbClr val="FF0000"/>
                </a:solidFill>
              </a:rPr>
              <a:t>파일을 </a:t>
            </a:r>
            <a:r>
              <a:rPr lang="ko-KR" altLang="en-US" sz="1350" dirty="0" err="1">
                <a:solidFill>
                  <a:srgbClr val="FF0000"/>
                </a:solidFill>
              </a:rPr>
              <a:t>프로그램함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44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br>
              <a:rPr lang="en-US" altLang="ko-KR" sz="4400" dirty="0"/>
            </a:br>
            <a:r>
              <a:rPr lang="en-US" altLang="ko-KR" sz="3200" b="1" dirty="0">
                <a:latin typeface="+mn-lt"/>
              </a:rPr>
              <a:t>SPI Flash</a:t>
            </a:r>
            <a:r>
              <a:rPr lang="ko-KR" altLang="en-US" sz="3200" b="1" dirty="0">
                <a:latin typeface="+mn-lt"/>
              </a:rPr>
              <a:t>에</a:t>
            </a:r>
            <a:r>
              <a:rPr lang="en-US" altLang="ko-KR" sz="3200" b="1" dirty="0">
                <a:latin typeface="+mn-lt"/>
              </a:rPr>
              <a:t> FPGA Bit File </a:t>
            </a:r>
            <a:r>
              <a:rPr lang="ko-KR" altLang="en-US" sz="3200" b="1" dirty="0">
                <a:latin typeface="+mn-lt"/>
              </a:rPr>
              <a:t>프로그램</a:t>
            </a:r>
            <a:endParaRPr lang="ko-KR" altLang="en-US" sz="2800" b="1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71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Flash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최초 전원 인가 시 바로 </a:t>
            </a:r>
            <a:r>
              <a:rPr lang="en-US" altLang="ko-KR" dirty="0"/>
              <a:t>SPI flash</a:t>
            </a:r>
            <a:r>
              <a:rPr lang="ko-KR" altLang="en-US" dirty="0"/>
              <a:t>에 저장된 </a:t>
            </a:r>
            <a:r>
              <a:rPr lang="en-US" altLang="ko-KR" dirty="0"/>
              <a:t>bit</a:t>
            </a:r>
            <a:r>
              <a:rPr lang="ko-KR" altLang="en-US" dirty="0"/>
              <a:t> </a:t>
            </a:r>
            <a:r>
              <a:rPr lang="en-US" altLang="ko-KR" dirty="0"/>
              <a:t>file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en-US" altLang="ko-KR" dirty="0"/>
              <a:t>SPI flash spec</a:t>
            </a:r>
          </a:p>
          <a:p>
            <a:pPr lvl="1"/>
            <a:r>
              <a:rPr lang="en-US" altLang="ko-KR" dirty="0"/>
              <a:t>Winbond 128Mb NOR Flash memory (25Q128F)</a:t>
            </a:r>
          </a:p>
          <a:p>
            <a:pPr lvl="1"/>
            <a:r>
              <a:rPr lang="en-US" altLang="ko-KR" dirty="0"/>
              <a:t>Datasheet</a:t>
            </a:r>
            <a:r>
              <a:rPr lang="ko-KR" altLang="en-US" dirty="0"/>
              <a:t>는 </a:t>
            </a:r>
            <a:r>
              <a:rPr lang="en-US" altLang="ko-KR" dirty="0"/>
              <a:t>&lt;Goldenbell2_CPU_test_platform_manual/datasheet&gt;</a:t>
            </a:r>
            <a:br>
              <a:rPr lang="en-US" altLang="ko-KR" dirty="0"/>
            </a:br>
            <a:r>
              <a:rPr lang="ko-KR" altLang="en-US" dirty="0"/>
              <a:t>폴더에 존재 </a:t>
            </a:r>
            <a:endParaRPr lang="en-US" altLang="ko-KR" dirty="0"/>
          </a:p>
          <a:p>
            <a:r>
              <a:rPr lang="en-US" altLang="ko-KR" dirty="0"/>
              <a:t>SPI flash</a:t>
            </a:r>
            <a:r>
              <a:rPr lang="ko-KR" altLang="en-US" dirty="0"/>
              <a:t>에 </a:t>
            </a:r>
            <a:r>
              <a:rPr lang="en-US" altLang="ko-KR" dirty="0"/>
              <a:t>program</a:t>
            </a:r>
            <a:r>
              <a:rPr lang="ko-KR" altLang="en-US" dirty="0"/>
              <a:t>하는 방법 </a:t>
            </a:r>
            <a:endParaRPr lang="en-US" altLang="ko-KR" dirty="0"/>
          </a:p>
          <a:p>
            <a:pPr lvl="1"/>
            <a:r>
              <a:rPr lang="en-US" altLang="ko-KR" dirty="0"/>
              <a:t>Bit file-BIN file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1"/>
            <a:r>
              <a:rPr lang="en-US" altLang="ko-KR" dirty="0"/>
              <a:t>Bit file</a:t>
            </a:r>
            <a:r>
              <a:rPr lang="ko-KR" altLang="en-US" dirty="0"/>
              <a:t>를 프로그램해 주는 </a:t>
            </a:r>
            <a:r>
              <a:rPr lang="en-US" altLang="ko-KR" dirty="0"/>
              <a:t>FSBL(First Stage Boot Loader)</a:t>
            </a:r>
            <a:r>
              <a:rPr lang="ko-KR" altLang="en-US" dirty="0"/>
              <a:t>가 필요</a:t>
            </a:r>
            <a:endParaRPr lang="en-US" altLang="ko-KR" dirty="0"/>
          </a:p>
          <a:p>
            <a:pPr lvl="1"/>
            <a:r>
              <a:rPr lang="en-US" altLang="ko-KR" dirty="0"/>
              <a:t>FSBL </a:t>
            </a:r>
            <a:r>
              <a:rPr lang="ko-KR" altLang="en-US" dirty="0"/>
              <a:t>이미지 </a:t>
            </a:r>
            <a:r>
              <a:rPr lang="en-US" altLang="ko-KR" dirty="0"/>
              <a:t>+ Bit file -&gt; BIN file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BIN file</a:t>
            </a:r>
            <a:r>
              <a:rPr lang="ko-KR" altLang="en-US" dirty="0"/>
              <a:t> </a:t>
            </a:r>
            <a:r>
              <a:rPr lang="en-US" altLang="ko-KR" dirty="0"/>
              <a:t>programming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FSBL </a:t>
            </a:r>
            <a:r>
              <a:rPr lang="ko-KR" altLang="en-US" dirty="0"/>
              <a:t>이미지 빌드를 위해서 </a:t>
            </a:r>
            <a:r>
              <a:rPr lang="en-US" altLang="ko-KR" dirty="0"/>
              <a:t>Zynq-7000 IP</a:t>
            </a:r>
            <a:r>
              <a:rPr lang="ko-KR" altLang="en-US" dirty="0"/>
              <a:t>를 포함하는 디자인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2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61E7EE6A-7B88-17B2-9D1B-A2F5E2A7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57" y="1443038"/>
            <a:ext cx="7745485" cy="473392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59818" y="5446129"/>
            <a:ext cx="44445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zynq-7000 </a:t>
            </a:r>
            <a:r>
              <a:rPr lang="ko-KR" altLang="en-US" sz="1350" dirty="0">
                <a:solidFill>
                  <a:srgbClr val="FF0000"/>
                </a:solidFill>
              </a:rPr>
              <a:t>프로젝트를 생성 후 </a:t>
            </a:r>
            <a:r>
              <a:rPr lang="en-US" altLang="ko-KR" sz="1350" dirty="0">
                <a:solidFill>
                  <a:srgbClr val="FF0000"/>
                </a:solidFill>
              </a:rPr>
              <a:t>Create Block Design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ko-KR" altLang="en-US" sz="1350" dirty="0">
                <a:solidFill>
                  <a:srgbClr val="FF0000"/>
                </a:solidFill>
              </a:rPr>
              <a:t>      </a:t>
            </a:r>
            <a:r>
              <a:rPr lang="en-US" altLang="ko-KR" sz="1350" dirty="0">
                <a:solidFill>
                  <a:srgbClr val="FF0000"/>
                </a:solidFill>
              </a:rPr>
              <a:t>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3252" y="3441470"/>
            <a:ext cx="915673" cy="174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8" idx="0"/>
          </p:cNvCxnSpPr>
          <p:nvPr/>
        </p:nvCxnSpPr>
        <p:spPr>
          <a:xfrm>
            <a:off x="1321089" y="3616037"/>
            <a:ext cx="3561004" cy="18300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A1CF68-1843-76F3-2CE2-5E622724742F}"/>
              </a:ext>
            </a:extLst>
          </p:cNvPr>
          <p:cNvSpPr/>
          <p:nvPr/>
        </p:nvSpPr>
        <p:spPr>
          <a:xfrm>
            <a:off x="4440492" y="4283827"/>
            <a:ext cx="458228" cy="205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499897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8B71120-C62B-4FEC-4B18-360ABF66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1246716"/>
            <a:ext cx="7075943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25986" y="2150523"/>
            <a:ext cx="249382" cy="226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5068683" y="3089862"/>
            <a:ext cx="34887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</a:t>
            </a:r>
            <a:r>
              <a:rPr lang="en-US" altLang="ko-KR" sz="1350" dirty="0">
                <a:solidFill>
                  <a:srgbClr val="FF0000"/>
                </a:solidFill>
              </a:rPr>
              <a:t>+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ZYNQ7 Processing System </a:t>
            </a:r>
            <a:r>
              <a:rPr lang="ko-KR" altLang="en-US" sz="1350" dirty="0">
                <a:solidFill>
                  <a:srgbClr val="FF0000"/>
                </a:solidFill>
              </a:rPr>
              <a:t>더블클릭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E05FA5-589E-14AD-11C9-A24497099F64}"/>
              </a:ext>
            </a:extLst>
          </p:cNvPr>
          <p:cNvSpPr/>
          <p:nvPr/>
        </p:nvSpPr>
        <p:spPr>
          <a:xfrm>
            <a:off x="5015345" y="2834943"/>
            <a:ext cx="1036319" cy="157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75192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1B082D5-93FB-B1B1-C1BD-0519E5B1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85" y="1269000"/>
            <a:ext cx="6682430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28778" y="5775315"/>
            <a:ext cx="3023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</a:t>
            </a:r>
            <a:r>
              <a:rPr lang="en-US" altLang="ko-KR" sz="1350" dirty="0">
                <a:solidFill>
                  <a:srgbClr val="FF0000"/>
                </a:solidFill>
              </a:rPr>
              <a:t>Run Block Automation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11329" y="2316751"/>
            <a:ext cx="792559" cy="167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8" idx="0"/>
          </p:cNvCxnSpPr>
          <p:nvPr/>
        </p:nvCxnSpPr>
        <p:spPr>
          <a:xfrm flipH="1">
            <a:off x="5340538" y="2484523"/>
            <a:ext cx="867071" cy="32907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BF6E8F-B6B0-FF8D-D0D8-9F960E427867}"/>
              </a:ext>
            </a:extLst>
          </p:cNvPr>
          <p:cNvSpPr/>
          <p:nvPr/>
        </p:nvSpPr>
        <p:spPr>
          <a:xfrm>
            <a:off x="6749935" y="5312101"/>
            <a:ext cx="399010" cy="167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524974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729899-172A-0361-4977-83F4163D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1265946"/>
            <a:ext cx="7049194" cy="43159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93408" y="3582785"/>
            <a:ext cx="686260" cy="191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292862" y="5520451"/>
            <a:ext cx="3189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ZYNQ7 Processing System IP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더블 클릭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,</a:t>
            </a:r>
          </a:p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     DDR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Configuration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,</a:t>
            </a:r>
          </a:p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     Memory Part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Custom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선택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A018BE-6A62-52D9-6E32-A9CBFEE50989}"/>
              </a:ext>
            </a:extLst>
          </p:cNvPr>
          <p:cNvSpPr/>
          <p:nvPr/>
        </p:nvSpPr>
        <p:spPr>
          <a:xfrm>
            <a:off x="2342690" y="3589855"/>
            <a:ext cx="686260" cy="1841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895407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BC3D3B-A2BC-3FC9-E305-C43F127C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1228763"/>
            <a:ext cx="6556666" cy="43521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52106" y="3047269"/>
            <a:ext cx="1784912" cy="2106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2891475" y="5729133"/>
            <a:ext cx="29215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Memory Part Configuration </a:t>
            </a:r>
            <a:r>
              <a:rPr lang="ko-KR" altLang="en-US" sz="1350" dirty="0">
                <a:solidFill>
                  <a:srgbClr val="FF0000"/>
                </a:solidFill>
              </a:rPr>
              <a:t>값 설정</a:t>
            </a:r>
          </a:p>
        </p:txBody>
      </p:sp>
      <p:cxnSp>
        <p:nvCxnSpPr>
          <p:cNvPr id="12" name="직선 화살표 연결선 11"/>
          <p:cNvCxnSpPr>
            <a:cxnSpLocks/>
            <a:stCxn id="10" idx="2"/>
            <a:endCxn id="11" idx="0"/>
          </p:cNvCxnSpPr>
          <p:nvPr/>
        </p:nvCxnSpPr>
        <p:spPr>
          <a:xfrm>
            <a:off x="4344562" y="5153890"/>
            <a:ext cx="7698" cy="5752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91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0B8548-2601-C634-2998-A2325FF4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27" y="1269000"/>
            <a:ext cx="7029946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33187" y="3747094"/>
            <a:ext cx="1803584" cy="799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3163619" y="5057616"/>
            <a:ext cx="25555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⑥ </a:t>
            </a:r>
            <a:r>
              <a:rPr lang="en-US" altLang="ko-KR" sz="1350" dirty="0">
                <a:solidFill>
                  <a:srgbClr val="FF0000"/>
                </a:solidFill>
              </a:rPr>
              <a:t>DQS0 ~ DQS3 Clock Delay </a:t>
            </a:r>
            <a:r>
              <a:rPr lang="ko-KR" altLang="en-US" sz="1350" dirty="0">
                <a:solidFill>
                  <a:srgbClr val="FF0000"/>
                </a:solidFill>
              </a:rPr>
              <a:t>입력      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22751" y="331618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8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보드에</a:t>
            </a:r>
            <a:r>
              <a:rPr lang="en-US" altLang="ko-KR" dirty="0">
                <a:latin typeface="+mn-lt"/>
              </a:rPr>
              <a:t> Power </a:t>
            </a:r>
            <a:r>
              <a:rPr lang="ko-KR" altLang="en-US" dirty="0">
                <a:latin typeface="+mn-lt"/>
              </a:rPr>
              <a:t>공급하는 방법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DC 12V</a:t>
            </a:r>
            <a:r>
              <a:rPr lang="ko-KR" altLang="en-US" dirty="0"/>
              <a:t>를 </a:t>
            </a:r>
            <a:r>
              <a:rPr lang="en-US" altLang="ko-KR" dirty="0"/>
              <a:t>J10</a:t>
            </a:r>
            <a:r>
              <a:rPr lang="ko-KR" altLang="en-US" dirty="0"/>
              <a:t>에 공급한다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701088" y="5595374"/>
            <a:ext cx="14766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전원</a:t>
            </a:r>
            <a:r>
              <a:rPr lang="en-US" altLang="ko-KR" sz="1500" dirty="0"/>
              <a:t> Cable </a:t>
            </a:r>
            <a:r>
              <a:rPr lang="ko-KR" altLang="en-US" sz="1500" dirty="0"/>
              <a:t>연결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205008-4321-BF9A-CBCC-3B9AA354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05" y="2013606"/>
            <a:ext cx="6001789" cy="34837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81C3C4-D0AA-3F8A-258F-60126EB96F5E}"/>
              </a:ext>
            </a:extLst>
          </p:cNvPr>
          <p:cNvSpPr/>
          <p:nvPr/>
        </p:nvSpPr>
        <p:spPr>
          <a:xfrm rot="16200000">
            <a:off x="6834980" y="2055159"/>
            <a:ext cx="349130" cy="993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370296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85EE65E-40CB-D0B7-92F5-99D5EFFA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1271730"/>
            <a:ext cx="7086928" cy="43172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44971" y="3063159"/>
            <a:ext cx="638987" cy="170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D98867-5EC0-79F5-728B-456B181DD5C3}"/>
              </a:ext>
            </a:extLst>
          </p:cNvPr>
          <p:cNvSpPr/>
          <p:nvPr/>
        </p:nvSpPr>
        <p:spPr>
          <a:xfrm flipH="1">
            <a:off x="3444837" y="3177096"/>
            <a:ext cx="3720733" cy="17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27B85-DD74-006B-5E95-5A52CD31E983}"/>
              </a:ext>
            </a:extLst>
          </p:cNvPr>
          <p:cNvSpPr txBox="1"/>
          <p:nvPr/>
        </p:nvSpPr>
        <p:spPr>
          <a:xfrm>
            <a:off x="2926167" y="5740345"/>
            <a:ext cx="4588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⑦ </a:t>
            </a:r>
            <a:r>
              <a:rPr lang="en-US" altLang="ko-KR" sz="1350" dirty="0">
                <a:solidFill>
                  <a:srgbClr val="FF0000"/>
                </a:solidFill>
              </a:rPr>
              <a:t>MIO Configuration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Quad SPI Flash </a:t>
            </a:r>
            <a:r>
              <a:rPr lang="ko-KR" altLang="en-US" sz="1350" dirty="0">
                <a:solidFill>
                  <a:srgbClr val="FF0000"/>
                </a:solidFill>
              </a:rPr>
              <a:t>선택</a:t>
            </a:r>
            <a:r>
              <a:rPr lang="en-US" altLang="ko-KR" sz="1350" dirty="0">
                <a:solidFill>
                  <a:srgbClr val="FF0000"/>
                </a:solidFill>
              </a:rPr>
              <a:t>, 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5902E-2C23-CBDC-287D-3185EBAFC2D2}"/>
              </a:ext>
            </a:extLst>
          </p:cNvPr>
          <p:cNvSpPr/>
          <p:nvPr/>
        </p:nvSpPr>
        <p:spPr>
          <a:xfrm>
            <a:off x="6147395" y="5193984"/>
            <a:ext cx="511100" cy="205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04292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7CBEA16-B4C9-400A-C2CA-A28C9490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1266860"/>
            <a:ext cx="7049194" cy="43141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022" y="2727389"/>
            <a:ext cx="1732487" cy="144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10" idx="2"/>
          </p:cNvCxnSpPr>
          <p:nvPr/>
        </p:nvCxnSpPr>
        <p:spPr>
          <a:xfrm>
            <a:off x="4038266" y="2871631"/>
            <a:ext cx="367479" cy="27690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5A405-E9FA-771E-0F66-5EC3A69DE30B}"/>
              </a:ext>
            </a:extLst>
          </p:cNvPr>
          <p:cNvSpPr txBox="1"/>
          <p:nvPr/>
        </p:nvSpPr>
        <p:spPr>
          <a:xfrm>
            <a:off x="1608811" y="5709157"/>
            <a:ext cx="60388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⑧ </a:t>
            </a:r>
            <a:r>
              <a:rPr lang="en-US" altLang="ko-KR" sz="1350" dirty="0">
                <a:solidFill>
                  <a:srgbClr val="FF0000"/>
                </a:solidFill>
              </a:rPr>
              <a:t>Sources / Design Sources / design_1</a:t>
            </a:r>
            <a:r>
              <a:rPr lang="ko-KR" altLang="en-US" sz="1350" dirty="0">
                <a:solidFill>
                  <a:srgbClr val="FF0000"/>
                </a:solidFill>
              </a:rPr>
              <a:t>에 </a:t>
            </a:r>
            <a:r>
              <a:rPr lang="ko-KR" altLang="en-US" sz="1350" dirty="0" err="1">
                <a:solidFill>
                  <a:srgbClr val="FF0000"/>
                </a:solidFill>
              </a:rPr>
              <a:t>우클릭</a:t>
            </a:r>
            <a:r>
              <a:rPr lang="en-US" altLang="ko-KR" sz="1350" dirty="0">
                <a:solidFill>
                  <a:srgbClr val="FF0000"/>
                </a:solidFill>
              </a:rPr>
              <a:t>, Create HDL Wrapper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      Diagram</a:t>
            </a:r>
            <a:r>
              <a:rPr lang="ko-KR" altLang="en-US" sz="1350" dirty="0">
                <a:solidFill>
                  <a:srgbClr val="FF0000"/>
                </a:solidFill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</a:rPr>
              <a:t>FCLK_CLK0</a:t>
            </a:r>
            <a:r>
              <a:rPr lang="ko-KR" altLang="en-US" sz="1350" dirty="0">
                <a:solidFill>
                  <a:srgbClr val="FF0000"/>
                </a:solidFill>
              </a:rPr>
              <a:t>와 </a:t>
            </a:r>
            <a:r>
              <a:rPr lang="en-US" altLang="ko-KR" sz="1350" dirty="0">
                <a:solidFill>
                  <a:srgbClr val="FF0000"/>
                </a:solidFill>
              </a:rPr>
              <a:t>M_AXI_GP0_ACLK </a:t>
            </a:r>
            <a:r>
              <a:rPr lang="ko-KR" altLang="en-US" sz="1350" dirty="0">
                <a:solidFill>
                  <a:srgbClr val="FF0000"/>
                </a:solidFill>
              </a:rPr>
              <a:t>연결 후 </a:t>
            </a:r>
            <a:r>
              <a:rPr lang="en-US" altLang="ko-KR" sz="1350" dirty="0">
                <a:solidFill>
                  <a:srgbClr val="FF0000"/>
                </a:solidFill>
              </a:rPr>
              <a:t>Generate Bitstream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09968D-2216-7C11-24FE-8DD6FD65D4B3}"/>
              </a:ext>
            </a:extLst>
          </p:cNvPr>
          <p:cNvSpPr/>
          <p:nvPr/>
        </p:nvSpPr>
        <p:spPr>
          <a:xfrm flipV="1">
            <a:off x="2846650" y="2523392"/>
            <a:ext cx="499941" cy="144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225098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B4C65DB-DDF3-0C29-8E90-41022BB0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46901"/>
            <a:ext cx="7090756" cy="43387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38125" y="3646707"/>
            <a:ext cx="2395031" cy="14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직사각형 10"/>
          <p:cNvSpPr/>
          <p:nvPr/>
        </p:nvSpPr>
        <p:spPr>
          <a:xfrm>
            <a:off x="1048939" y="1434080"/>
            <a:ext cx="206283" cy="14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9" idx="2"/>
          </p:cNvCxnSpPr>
          <p:nvPr/>
        </p:nvCxnSpPr>
        <p:spPr>
          <a:xfrm>
            <a:off x="2235641" y="3792045"/>
            <a:ext cx="793309" cy="20672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3C6A73-02A3-7034-AA49-15B6A6332BE4}"/>
              </a:ext>
            </a:extLst>
          </p:cNvPr>
          <p:cNvSpPr txBox="1"/>
          <p:nvPr/>
        </p:nvSpPr>
        <p:spPr>
          <a:xfrm>
            <a:off x="2411595" y="5792127"/>
            <a:ext cx="44380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⑨ </a:t>
            </a:r>
            <a:r>
              <a:rPr lang="en-US" altLang="ko-KR" sz="1350" dirty="0">
                <a:solidFill>
                  <a:srgbClr val="FF0000"/>
                </a:solidFill>
              </a:rPr>
              <a:t>bit file </a:t>
            </a:r>
            <a:r>
              <a:rPr lang="ko-KR" altLang="en-US" sz="1350" dirty="0" err="1">
                <a:solidFill>
                  <a:srgbClr val="FF0000"/>
                </a:solidFill>
              </a:rPr>
              <a:t>생성후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File / Export / Export Hardware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808868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408429-72A4-17AD-D387-C6B89635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59" y="1296885"/>
            <a:ext cx="7268916" cy="4194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44486" y="3106680"/>
            <a:ext cx="884463" cy="178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10" idx="2"/>
            <a:endCxn id="16" idx="0"/>
          </p:cNvCxnSpPr>
          <p:nvPr/>
        </p:nvCxnSpPr>
        <p:spPr>
          <a:xfrm>
            <a:off x="2586718" y="3285641"/>
            <a:ext cx="3563180" cy="23536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8FE94D-F7E3-0A60-314F-E064B3A1A96E}"/>
              </a:ext>
            </a:extLst>
          </p:cNvPr>
          <p:cNvSpPr/>
          <p:nvPr/>
        </p:nvSpPr>
        <p:spPr>
          <a:xfrm>
            <a:off x="4194887" y="5639256"/>
            <a:ext cx="39100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⑩ </a:t>
            </a:r>
            <a:r>
              <a:rPr lang="en-US" altLang="ko-KR" sz="1350" dirty="0">
                <a:solidFill>
                  <a:srgbClr val="FF0000"/>
                </a:solidFill>
              </a:rPr>
              <a:t>Include bitstream </a:t>
            </a:r>
            <a:r>
              <a:rPr lang="ko-KR" altLang="en-US" sz="1350" dirty="0" err="1">
                <a:solidFill>
                  <a:srgbClr val="FF0000"/>
                </a:solidFill>
              </a:rPr>
              <a:t>체크후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Next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D84C44-5549-6077-5EF5-3E750E49F26C}"/>
              </a:ext>
            </a:extLst>
          </p:cNvPr>
          <p:cNvSpPr/>
          <p:nvPr/>
        </p:nvSpPr>
        <p:spPr>
          <a:xfrm>
            <a:off x="5334133" y="4408065"/>
            <a:ext cx="441239" cy="19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868889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EB9E165-AFA1-384D-D28C-1E7EF1F96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58" y="1295368"/>
            <a:ext cx="7268917" cy="41979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21239" y="3013692"/>
            <a:ext cx="4566280" cy="19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10" idx="2"/>
            <a:endCxn id="16" idx="0"/>
          </p:cNvCxnSpPr>
          <p:nvPr/>
        </p:nvCxnSpPr>
        <p:spPr>
          <a:xfrm>
            <a:off x="4404379" y="3209608"/>
            <a:ext cx="1745519" cy="24296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8FE94D-F7E3-0A60-314F-E064B3A1A96E}"/>
              </a:ext>
            </a:extLst>
          </p:cNvPr>
          <p:cNvSpPr/>
          <p:nvPr/>
        </p:nvSpPr>
        <p:spPr>
          <a:xfrm>
            <a:off x="4194887" y="5639256"/>
            <a:ext cx="39100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⑪  </a:t>
            </a:r>
            <a:r>
              <a:rPr lang="en-US" altLang="ko-KR" sz="1350" dirty="0">
                <a:solidFill>
                  <a:srgbClr val="FF0000"/>
                </a:solidFill>
              </a:rPr>
              <a:t>export</a:t>
            </a:r>
            <a:r>
              <a:rPr lang="ko-KR" altLang="en-US" sz="1350" dirty="0">
                <a:solidFill>
                  <a:srgbClr val="FF0000"/>
                </a:solidFill>
              </a:rPr>
              <a:t>할 위치를 명시하고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D84C44-5549-6077-5EF5-3E750E49F26C}"/>
              </a:ext>
            </a:extLst>
          </p:cNvPr>
          <p:cNvSpPr/>
          <p:nvPr/>
        </p:nvSpPr>
        <p:spPr>
          <a:xfrm>
            <a:off x="5892071" y="4408065"/>
            <a:ext cx="441239" cy="19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593951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E52AD7-8D2E-5E89-20ED-21AFFD1B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30" y="1902218"/>
            <a:ext cx="5746633" cy="302717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2A718-1B71-51A7-B959-E0511CFD1B28}"/>
              </a:ext>
            </a:extLst>
          </p:cNvPr>
          <p:cNvSpPr/>
          <p:nvPr/>
        </p:nvSpPr>
        <p:spPr>
          <a:xfrm>
            <a:off x="5220549" y="4546643"/>
            <a:ext cx="1009770" cy="281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8130B-86A4-902D-BFD5-FEDA42B41CA8}"/>
              </a:ext>
            </a:extLst>
          </p:cNvPr>
          <p:cNvSpPr txBox="1"/>
          <p:nvPr/>
        </p:nvSpPr>
        <p:spPr>
          <a:xfrm>
            <a:off x="1903615" y="5705002"/>
            <a:ext cx="518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⑫ </a:t>
            </a:r>
            <a:r>
              <a:rPr lang="en-US" altLang="ko-KR" sz="1350" dirty="0">
                <a:solidFill>
                  <a:srgbClr val="FF0000"/>
                </a:solidFill>
              </a:rPr>
              <a:t>Vitis </a:t>
            </a:r>
            <a:r>
              <a:rPr lang="ko-KR" altLang="en-US" sz="1350" dirty="0">
                <a:solidFill>
                  <a:srgbClr val="FF0000"/>
                </a:solidFill>
              </a:rPr>
              <a:t>실행 후 </a:t>
            </a:r>
            <a:r>
              <a:rPr lang="en-US" altLang="ko-KR" sz="1350" dirty="0">
                <a:solidFill>
                  <a:srgbClr val="FF0000"/>
                </a:solidFill>
              </a:rPr>
              <a:t>workspace </a:t>
            </a:r>
            <a:r>
              <a:rPr lang="ko-KR" altLang="en-US" sz="1350" dirty="0">
                <a:solidFill>
                  <a:srgbClr val="FF0000"/>
                </a:solidFill>
              </a:rPr>
              <a:t>지정한 다음 </a:t>
            </a:r>
            <a:r>
              <a:rPr lang="en-US" altLang="ko-KR" sz="1350" dirty="0">
                <a:solidFill>
                  <a:srgbClr val="FF0000"/>
                </a:solidFill>
              </a:rPr>
              <a:t>Launch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50C609-351D-3FD1-83F7-235FDD2BE1C5}"/>
              </a:ext>
            </a:extLst>
          </p:cNvPr>
          <p:cNvSpPr/>
          <p:nvPr/>
        </p:nvSpPr>
        <p:spPr>
          <a:xfrm>
            <a:off x="2487292" y="2991174"/>
            <a:ext cx="3627758" cy="224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135841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84E7756-B3DF-4B4D-1FCF-1F2F95E31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4" y="1296721"/>
            <a:ext cx="7609669" cy="42732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51445" y="4542391"/>
            <a:ext cx="1274800" cy="192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CAB17-1F61-146B-14B9-F78924E71D38}"/>
              </a:ext>
            </a:extLst>
          </p:cNvPr>
          <p:cNvSpPr txBox="1"/>
          <p:nvPr/>
        </p:nvSpPr>
        <p:spPr>
          <a:xfrm>
            <a:off x="2632603" y="5801367"/>
            <a:ext cx="46244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⑬ </a:t>
            </a:r>
            <a:r>
              <a:rPr lang="en-US" altLang="ko-KR" sz="1350" dirty="0">
                <a:solidFill>
                  <a:srgbClr val="FF0000"/>
                </a:solidFill>
              </a:rPr>
              <a:t>Create Platform Project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15291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8C0BD2-9A20-41E0-A0B1-1B7382CF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16" y="1261467"/>
            <a:ext cx="4881967" cy="43350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11623" y="2385176"/>
            <a:ext cx="3699882" cy="15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12" idx="0"/>
          </p:cNvCxnSpPr>
          <p:nvPr/>
        </p:nvCxnSpPr>
        <p:spPr>
          <a:xfrm flipH="1">
            <a:off x="4613230" y="2539623"/>
            <a:ext cx="348334" cy="32781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D552D-FAA4-8407-8E0E-9E72CCB3C1A0}"/>
              </a:ext>
            </a:extLst>
          </p:cNvPr>
          <p:cNvSpPr txBox="1"/>
          <p:nvPr/>
        </p:nvSpPr>
        <p:spPr>
          <a:xfrm>
            <a:off x="2926999" y="5817807"/>
            <a:ext cx="33724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⑭ </a:t>
            </a:r>
            <a:r>
              <a:rPr lang="en-US" altLang="ko-KR" sz="1350" dirty="0">
                <a:solidFill>
                  <a:srgbClr val="FF0000"/>
                </a:solidFill>
              </a:rPr>
              <a:t>Platform Project name </a:t>
            </a:r>
            <a:r>
              <a:rPr lang="ko-KR" altLang="en-US" sz="1350" dirty="0">
                <a:solidFill>
                  <a:srgbClr val="FF0000"/>
                </a:solidFill>
              </a:rPr>
              <a:t>입력 후</a:t>
            </a:r>
            <a:r>
              <a:rPr lang="en-US" altLang="ko-KR" sz="1350" dirty="0">
                <a:solidFill>
                  <a:srgbClr val="FF0000"/>
                </a:solidFill>
              </a:rPr>
              <a:t>, Next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2588B-752C-ACC6-3AF6-B86DF141BCDF}"/>
              </a:ext>
            </a:extLst>
          </p:cNvPr>
          <p:cNvSpPr/>
          <p:nvPr/>
        </p:nvSpPr>
        <p:spPr>
          <a:xfrm>
            <a:off x="5024071" y="5346434"/>
            <a:ext cx="617312" cy="15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153423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544329A-A542-F7DE-180E-A15C23EA7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19" y="1242930"/>
            <a:ext cx="4889717" cy="43241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68081" y="4303744"/>
            <a:ext cx="1523852" cy="15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8" idx="2"/>
            <a:endCxn id="7" idx="0"/>
          </p:cNvCxnSpPr>
          <p:nvPr/>
        </p:nvCxnSpPr>
        <p:spPr>
          <a:xfrm>
            <a:off x="4430007" y="4463657"/>
            <a:ext cx="1992" cy="12423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0B467C-CDFC-7828-E742-011348674DA8}"/>
              </a:ext>
            </a:extLst>
          </p:cNvPr>
          <p:cNvSpPr/>
          <p:nvPr/>
        </p:nvSpPr>
        <p:spPr>
          <a:xfrm>
            <a:off x="2329564" y="5706033"/>
            <a:ext cx="42048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⑮ </a:t>
            </a:r>
            <a:r>
              <a:rPr lang="en-US" altLang="ko-KR" sz="1350" dirty="0" err="1">
                <a:solidFill>
                  <a:srgbClr val="FF0000"/>
                </a:solidFill>
              </a:rPr>
              <a:t>Vivado</a:t>
            </a:r>
            <a:r>
              <a:rPr lang="ko-KR" altLang="en-US" sz="1350" dirty="0">
                <a:solidFill>
                  <a:srgbClr val="FF0000"/>
                </a:solidFill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</a:rPr>
              <a:t>export</a:t>
            </a:r>
            <a:r>
              <a:rPr lang="ko-KR" altLang="en-US" sz="1350" dirty="0">
                <a:solidFill>
                  <a:srgbClr val="FF0000"/>
                </a:solidFill>
              </a:rPr>
              <a:t>한 </a:t>
            </a:r>
            <a:r>
              <a:rPr lang="en-US" altLang="ko-KR" sz="1350" dirty="0">
                <a:solidFill>
                  <a:srgbClr val="FF0000"/>
                </a:solidFill>
              </a:rPr>
              <a:t>XSA </a:t>
            </a:r>
            <a:r>
              <a:rPr lang="ko-KR" altLang="en-US" sz="1350" dirty="0">
                <a:solidFill>
                  <a:srgbClr val="FF0000"/>
                </a:solidFill>
              </a:rPr>
              <a:t>파일을 선택 후</a:t>
            </a:r>
            <a:r>
              <a:rPr lang="en-US" altLang="ko-KR" sz="1350" dirty="0">
                <a:solidFill>
                  <a:srgbClr val="FF0000"/>
                </a:solidFill>
              </a:rPr>
              <a:t>,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Open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B3804-9469-6250-2C9D-166D24ECE871}"/>
              </a:ext>
            </a:extLst>
          </p:cNvPr>
          <p:cNvSpPr/>
          <p:nvPr/>
        </p:nvSpPr>
        <p:spPr>
          <a:xfrm>
            <a:off x="5246141" y="4481598"/>
            <a:ext cx="573473" cy="183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572685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BBF0914-2B22-2AF4-DDEC-A42997C6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19" y="1236483"/>
            <a:ext cx="4887725" cy="43351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51857" y="5334381"/>
            <a:ext cx="632706" cy="15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8" idx="2"/>
            <a:endCxn id="7" idx="0"/>
          </p:cNvCxnSpPr>
          <p:nvPr/>
        </p:nvCxnSpPr>
        <p:spPr>
          <a:xfrm flipH="1">
            <a:off x="4462456" y="5494294"/>
            <a:ext cx="1505754" cy="2117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0B467C-CDFC-7828-E742-011348674DA8}"/>
              </a:ext>
            </a:extLst>
          </p:cNvPr>
          <p:cNvSpPr/>
          <p:nvPr/>
        </p:nvSpPr>
        <p:spPr>
          <a:xfrm>
            <a:off x="2329564" y="5706033"/>
            <a:ext cx="42657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⑯ </a:t>
            </a:r>
            <a:r>
              <a:rPr lang="en-US" altLang="ko-KR" sz="1350" dirty="0" err="1">
                <a:solidFill>
                  <a:srgbClr val="FF0000"/>
                </a:solidFill>
              </a:rPr>
              <a:t>Vivado</a:t>
            </a:r>
            <a:r>
              <a:rPr lang="ko-KR" altLang="en-US" sz="1350" dirty="0">
                <a:solidFill>
                  <a:srgbClr val="FF0000"/>
                </a:solidFill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</a:rPr>
              <a:t>export</a:t>
            </a:r>
            <a:r>
              <a:rPr lang="ko-KR" altLang="en-US" sz="1350" dirty="0">
                <a:solidFill>
                  <a:srgbClr val="FF0000"/>
                </a:solidFill>
              </a:rPr>
              <a:t>한 </a:t>
            </a:r>
            <a:r>
              <a:rPr lang="en-US" altLang="ko-KR" sz="1350" dirty="0">
                <a:solidFill>
                  <a:srgbClr val="FF0000"/>
                </a:solidFill>
              </a:rPr>
              <a:t>XSA </a:t>
            </a:r>
            <a:r>
              <a:rPr lang="ko-KR" altLang="en-US" sz="1350" dirty="0">
                <a:solidFill>
                  <a:srgbClr val="FF0000"/>
                </a:solidFill>
              </a:rPr>
              <a:t>파일을 선택 후</a:t>
            </a:r>
            <a:r>
              <a:rPr lang="en-US" altLang="ko-KR" sz="1350" dirty="0">
                <a:solidFill>
                  <a:srgbClr val="FF0000"/>
                </a:solidFill>
              </a:rPr>
              <a:t>,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10706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 Switch</a:t>
            </a:r>
            <a:r>
              <a:rPr lang="ko-KR" altLang="en-US" dirty="0"/>
              <a:t>를 이용한 </a:t>
            </a:r>
            <a:r>
              <a:rPr lang="en-US" altLang="ko-KR" dirty="0"/>
              <a:t>reset </a:t>
            </a:r>
            <a:r>
              <a:rPr lang="ko-KR" altLang="en-US" dirty="0"/>
              <a:t>구현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endParaRPr lang="en-US" altLang="ko-KR" dirty="0"/>
          </a:p>
          <a:p>
            <a:pPr lvl="1"/>
            <a:r>
              <a:rPr lang="en-US" altLang="ko-KR" dirty="0"/>
              <a:t>Goldenbell2</a:t>
            </a:r>
            <a:r>
              <a:rPr lang="ko-KR" altLang="en-US" dirty="0"/>
              <a:t> 보드에는 별도의 하드웨어 </a:t>
            </a:r>
            <a:r>
              <a:rPr lang="en-US" altLang="ko-KR" dirty="0"/>
              <a:t>reset </a:t>
            </a:r>
            <a:r>
              <a:rPr lang="ko-KR" altLang="en-US" dirty="0"/>
              <a:t>버튼이 존재하지 않음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Switch(AA19)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en-US" altLang="ko-KR" dirty="0"/>
              <a:t>program </a:t>
            </a:r>
            <a:r>
              <a:rPr lang="ko-KR" altLang="en-US" dirty="0"/>
              <a:t>내부에서 </a:t>
            </a:r>
            <a:r>
              <a:rPr lang="en-US" altLang="ko-KR" dirty="0"/>
              <a:t>software</a:t>
            </a:r>
            <a:r>
              <a:rPr lang="ko-KR" altLang="en-US" dirty="0"/>
              <a:t>로 </a:t>
            </a:r>
            <a:r>
              <a:rPr lang="en-US" altLang="ko-KR" dirty="0"/>
              <a:t>reset</a:t>
            </a:r>
            <a:r>
              <a:rPr lang="ko-KR" altLang="en-US" dirty="0"/>
              <a:t>을 구현하여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Pin assignment</a:t>
            </a:r>
          </a:p>
          <a:p>
            <a:pPr lvl="1"/>
            <a:r>
              <a:rPr lang="en-US" altLang="ko-KR" dirty="0"/>
              <a:t>Key Switch(AA19)</a:t>
            </a:r>
            <a:r>
              <a:rPr lang="ko-KR" altLang="en-US" dirty="0"/>
              <a:t>에 </a:t>
            </a:r>
            <a:r>
              <a:rPr lang="en-US" altLang="ko-KR" dirty="0"/>
              <a:t>reset</a:t>
            </a:r>
            <a:r>
              <a:rPr lang="ko-KR" altLang="en-US" dirty="0"/>
              <a:t> 신호를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br>
              <a:rPr lang="en-US" altLang="ko-KR" dirty="0"/>
            </a:br>
            <a:r>
              <a:rPr lang="en-US" altLang="ko-KR" sz="1800" dirty="0" err="1"/>
              <a:t>set_property</a:t>
            </a:r>
            <a:r>
              <a:rPr lang="en-US" altLang="ko-KR" sz="1800" dirty="0"/>
              <a:t> PACKAGE_PIN AA12 [</a:t>
            </a:r>
            <a:r>
              <a:rPr lang="en-US" altLang="ko-KR" sz="1800" dirty="0" err="1"/>
              <a:t>get_ports</a:t>
            </a:r>
            <a:r>
              <a:rPr lang="en-US" altLang="ko-KR" sz="1800" dirty="0"/>
              <a:t> {reset}]</a:t>
            </a:r>
            <a:endParaRPr lang="ko-KR" altLang="en-US" sz="1800" dirty="0"/>
          </a:p>
          <a:p>
            <a:pPr lvl="1">
              <a:lnSpc>
                <a:spcPct val="120000"/>
              </a:lnSpc>
            </a:pP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700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99377B2-AE13-E783-C738-CF09541B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4" y="1250128"/>
            <a:ext cx="7746079" cy="43560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8301" y="1788981"/>
            <a:ext cx="1590945" cy="142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>
            <a:off x="1513774" y="1931645"/>
            <a:ext cx="1894838" cy="38393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27267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⑰ </a:t>
            </a:r>
            <a:r>
              <a:rPr lang="en-US" altLang="ko-KR" sz="1350" dirty="0">
                <a:solidFill>
                  <a:srgbClr val="FF0000"/>
                </a:solidFill>
              </a:rPr>
              <a:t>New -&gt; Application Project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715109" y="1612053"/>
            <a:ext cx="238037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070229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F1150CF-0ADA-2D41-9D47-4185D9B7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06" y="1207935"/>
            <a:ext cx="7858188" cy="44421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45262" y="2556141"/>
            <a:ext cx="717480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 flipH="1">
            <a:off x="3566476" y="2710894"/>
            <a:ext cx="137526" cy="3060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30425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⑱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application name </a:t>
            </a:r>
            <a:r>
              <a:rPr lang="ko-KR" altLang="en-US" sz="1350" dirty="0">
                <a:solidFill>
                  <a:srgbClr val="FF0000"/>
                </a:solidFill>
              </a:rPr>
              <a:t>입력 후</a:t>
            </a:r>
            <a:r>
              <a:rPr lang="en-US" altLang="ko-KR" sz="1350" dirty="0">
                <a:solidFill>
                  <a:srgbClr val="FF0000"/>
                </a:solidFill>
              </a:rPr>
              <a:t>, Next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5186379" y="4897701"/>
            <a:ext cx="733974" cy="185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778670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D85499C-5F55-F546-F658-62F8C4A8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4" y="1242632"/>
            <a:ext cx="7803670" cy="4403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85323" y="3367005"/>
            <a:ext cx="1087253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>
            <a:off x="3028950" y="3521758"/>
            <a:ext cx="405022" cy="22492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27774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⑲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Hello World  </a:t>
            </a:r>
            <a:r>
              <a:rPr lang="ko-KR" altLang="en-US" sz="1350" dirty="0">
                <a:solidFill>
                  <a:srgbClr val="FF0000"/>
                </a:solidFill>
              </a:rPr>
              <a:t>선택 후</a:t>
            </a:r>
            <a:r>
              <a:rPr lang="en-US" altLang="ko-KR" sz="1350" dirty="0">
                <a:solidFill>
                  <a:srgbClr val="FF0000"/>
                </a:solidFill>
              </a:rPr>
              <a:t>, Finish</a:t>
            </a:r>
            <a:r>
              <a:rPr lang="ko-KR" altLang="en-US" sz="1350" dirty="0">
                <a:solidFill>
                  <a:srgbClr val="FF0000"/>
                </a:solidFill>
              </a:rPr>
              <a:t> 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6007790" y="4882205"/>
            <a:ext cx="757220" cy="185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593187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BDEFE1A-6F99-F18F-1630-E96A3849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3" y="1248781"/>
            <a:ext cx="7743689" cy="43573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9038" y="1998203"/>
            <a:ext cx="1451463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>
            <a:off x="1544770" y="2152956"/>
            <a:ext cx="2273282" cy="361802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35456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⑳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 err="1">
                <a:solidFill>
                  <a:srgbClr val="FF0000"/>
                </a:solidFill>
              </a:rPr>
              <a:t>dummy_system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클릭 후</a:t>
            </a:r>
            <a:r>
              <a:rPr lang="en-US" altLang="ko-KR" sz="1350" dirty="0">
                <a:solidFill>
                  <a:srgbClr val="FF0000"/>
                </a:solidFill>
              </a:rPr>
              <a:t>, </a:t>
            </a:r>
            <a:r>
              <a:rPr lang="ko-KR" altLang="en-US" sz="1350" dirty="0">
                <a:solidFill>
                  <a:srgbClr val="FF0000"/>
                </a:solidFill>
              </a:rPr>
              <a:t>빌드 아이콘 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1567515" y="1635300"/>
            <a:ext cx="168295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723549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379C3D-4482-377D-7E9B-818BB499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69" y="1278010"/>
            <a:ext cx="7725262" cy="43320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55247" y="3696531"/>
            <a:ext cx="3164725" cy="170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2" idx="0"/>
          </p:cNvCxnSpPr>
          <p:nvPr/>
        </p:nvCxnSpPr>
        <p:spPr>
          <a:xfrm>
            <a:off x="3237610" y="3866826"/>
            <a:ext cx="931758" cy="188576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0F91AD-5DC9-9BCD-A763-85D32398FF82}"/>
              </a:ext>
            </a:extLst>
          </p:cNvPr>
          <p:cNvSpPr/>
          <p:nvPr/>
        </p:nvSpPr>
        <p:spPr>
          <a:xfrm>
            <a:off x="1787530" y="5752595"/>
            <a:ext cx="47636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(21) Xilinx -&gt; Create Boot Image -&gt; Zynq and Zynq </a:t>
            </a:r>
            <a:r>
              <a:rPr lang="en-US" altLang="ko-KR" sz="1350" dirty="0" err="1">
                <a:solidFill>
                  <a:srgbClr val="FF0000"/>
                </a:solidFill>
              </a:rPr>
              <a:t>Ultrascale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419AB0-202A-2A16-3EA5-A3A7E9A4DE20}"/>
              </a:ext>
            </a:extLst>
          </p:cNvPr>
          <p:cNvSpPr/>
          <p:nvPr/>
        </p:nvSpPr>
        <p:spPr>
          <a:xfrm>
            <a:off x="1668165" y="1485436"/>
            <a:ext cx="269123" cy="170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166312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32E0E3A-C49F-C58A-8FB4-47F8BFFD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8" y="1266189"/>
            <a:ext cx="7724763" cy="43256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519" y="4368570"/>
            <a:ext cx="5573952" cy="211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3" idx="0"/>
          </p:cNvCxnSpPr>
          <p:nvPr/>
        </p:nvCxnSpPr>
        <p:spPr>
          <a:xfrm flipH="1">
            <a:off x="3999891" y="4580157"/>
            <a:ext cx="334604" cy="113315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7E026-B3A9-6CDF-60A6-71A2D952CF1A}"/>
              </a:ext>
            </a:extLst>
          </p:cNvPr>
          <p:cNvSpPr/>
          <p:nvPr/>
        </p:nvSpPr>
        <p:spPr>
          <a:xfrm>
            <a:off x="816904" y="5713310"/>
            <a:ext cx="636597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(22)</a:t>
            </a:r>
            <a:r>
              <a:rPr lang="en-US" altLang="ko-KR" sz="1350" dirty="0">
                <a:solidFill>
                  <a:srgbClr val="FF0000"/>
                </a:solidFill>
              </a:rPr>
              <a:t> design_1_wrapper.bit</a:t>
            </a:r>
            <a:r>
              <a:rPr lang="ko-KR" altLang="en-US" sz="1350" dirty="0">
                <a:solidFill>
                  <a:srgbClr val="FF0000"/>
                </a:solidFill>
              </a:rPr>
              <a:t>를 삭제하고 </a:t>
            </a:r>
            <a:r>
              <a:rPr lang="en-US" altLang="ko-KR" sz="1350" dirty="0" err="1">
                <a:solidFill>
                  <a:srgbClr val="FF0000"/>
                </a:solidFill>
              </a:rPr>
              <a:t>led_test.bit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을 추가한 후</a:t>
            </a:r>
            <a:r>
              <a:rPr lang="en-US" altLang="ko-KR" sz="1350" dirty="0">
                <a:solidFill>
                  <a:srgbClr val="FF0000"/>
                </a:solidFill>
              </a:rPr>
              <a:t>, Create Image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853171-23C8-5C93-84B4-E82B43483F0D}"/>
              </a:ext>
            </a:extLst>
          </p:cNvPr>
          <p:cNvSpPr/>
          <p:nvPr/>
        </p:nvSpPr>
        <p:spPr>
          <a:xfrm>
            <a:off x="5662358" y="5064573"/>
            <a:ext cx="947669" cy="211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24583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CCDF50-F522-13C7-D2B6-681706E3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13212"/>
            <a:ext cx="7721294" cy="43386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34783" y="3779238"/>
            <a:ext cx="1572627" cy="127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5" idx="0"/>
          </p:cNvCxnSpPr>
          <p:nvPr/>
        </p:nvCxnSpPr>
        <p:spPr>
          <a:xfrm>
            <a:off x="2321097" y="3906333"/>
            <a:ext cx="1090366" cy="18751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9D4175-CAE2-C395-7A4F-DEF9F01F8DB1}"/>
              </a:ext>
            </a:extLst>
          </p:cNvPr>
          <p:cNvSpPr/>
          <p:nvPr/>
        </p:nvSpPr>
        <p:spPr>
          <a:xfrm>
            <a:off x="2170546" y="5781478"/>
            <a:ext cx="24818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(23)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Xilinx -&gt; Program Flash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C6D930-C47E-4448-C467-FBCE2D43F8C1}"/>
              </a:ext>
            </a:extLst>
          </p:cNvPr>
          <p:cNvSpPr/>
          <p:nvPr/>
        </p:nvSpPr>
        <p:spPr>
          <a:xfrm>
            <a:off x="1521735" y="1453732"/>
            <a:ext cx="314814" cy="127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602694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0C6E3E3-D0F5-4D25-8A67-CC72A2ADB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2602"/>
            <a:ext cx="7886700" cy="44127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06058" y="4484410"/>
            <a:ext cx="766701" cy="211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5" idx="0"/>
          </p:cNvCxnSpPr>
          <p:nvPr/>
        </p:nvCxnSpPr>
        <p:spPr>
          <a:xfrm flipH="1">
            <a:off x="2934570" y="4695987"/>
            <a:ext cx="3454839" cy="108549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9D4175-CAE2-C395-7A4F-DEF9F01F8DB1}"/>
              </a:ext>
            </a:extLst>
          </p:cNvPr>
          <p:cNvSpPr/>
          <p:nvPr/>
        </p:nvSpPr>
        <p:spPr>
          <a:xfrm>
            <a:off x="2170546" y="5781478"/>
            <a:ext cx="15280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(24)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Program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170359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93398" y="4761853"/>
            <a:ext cx="2898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SPI Flash</a:t>
            </a:r>
            <a:r>
              <a:rPr lang="ko-KR" altLang="en-US" sz="1350" dirty="0">
                <a:solidFill>
                  <a:srgbClr val="FF0000"/>
                </a:solidFill>
              </a:rPr>
              <a:t>로 부팅 시 </a:t>
            </a:r>
            <a:r>
              <a:rPr lang="en-US" altLang="ko-KR" sz="1350" dirty="0">
                <a:solidFill>
                  <a:srgbClr val="FF0000"/>
                </a:solidFill>
              </a:rPr>
              <a:t>BOOT Switch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       1-2-3-4-5-6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ON-ON-ON-OFF-ON-OFF</a:t>
            </a:r>
          </a:p>
          <a:p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/>
          <a:lstStyle/>
          <a:p>
            <a:r>
              <a:rPr lang="en-US" altLang="ko-KR" dirty="0"/>
              <a:t>SPI Flash Boot Switch(SW1) </a:t>
            </a:r>
            <a:r>
              <a:rPr lang="ko-KR" altLang="en-US" dirty="0"/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4ECC86-D237-F760-8EEC-83C0E9A0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95" y="1692373"/>
            <a:ext cx="2447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3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93398" y="4761853"/>
            <a:ext cx="3746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BOOT.BIN</a:t>
            </a:r>
            <a:r>
              <a:rPr lang="ko-KR" altLang="en-US" sz="1350" dirty="0">
                <a:solidFill>
                  <a:srgbClr val="FF0000"/>
                </a:solidFill>
              </a:rPr>
              <a:t>을 </a:t>
            </a:r>
            <a:r>
              <a:rPr lang="en-US" altLang="ko-KR" sz="1350" dirty="0">
                <a:solidFill>
                  <a:srgbClr val="FF0000"/>
                </a:solidFill>
              </a:rPr>
              <a:t>SD card</a:t>
            </a:r>
            <a:r>
              <a:rPr lang="ko-KR" altLang="en-US" sz="1350" dirty="0">
                <a:solidFill>
                  <a:srgbClr val="FF0000"/>
                </a:solidFill>
              </a:rPr>
              <a:t>에 복사 후 </a:t>
            </a:r>
            <a:r>
              <a:rPr lang="en-US" altLang="ko-KR" sz="1350" dirty="0">
                <a:solidFill>
                  <a:srgbClr val="FF0000"/>
                </a:solidFill>
              </a:rPr>
              <a:t>BOOT Switch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       1-2-3-4-5-6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ON-ON-OFF-OFF-ON-OFF</a:t>
            </a:r>
          </a:p>
          <a:p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 </a:t>
            </a:r>
            <a:r>
              <a:rPr lang="en-US" altLang="ko-KR" dirty="0"/>
              <a:t>card</a:t>
            </a:r>
            <a:r>
              <a:rPr lang="ko-KR" altLang="en-US" dirty="0"/>
              <a:t> </a:t>
            </a:r>
            <a:r>
              <a:rPr lang="en-US" altLang="ko-KR" dirty="0"/>
              <a:t>Boot Switch(SW1) </a:t>
            </a:r>
            <a:r>
              <a:rPr lang="ko-KR" altLang="en-US" dirty="0"/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4ECC86-D237-F760-8EEC-83C0E9A0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95" y="1692373"/>
            <a:ext cx="2447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3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C1A8D8-94CA-A356-FE4D-9EF06B10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982" y="4213930"/>
            <a:ext cx="2926106" cy="1698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 Switch</a:t>
            </a:r>
            <a:r>
              <a:rPr lang="ko-KR" altLang="en-US" dirty="0"/>
              <a:t>를 이용한 </a:t>
            </a:r>
            <a:r>
              <a:rPr lang="en-US" altLang="ko-KR" dirty="0"/>
              <a:t>reset </a:t>
            </a:r>
            <a:r>
              <a:rPr lang="ko-KR" altLang="en-US" dirty="0"/>
              <a:t>구현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동작 방법</a:t>
            </a:r>
            <a:endParaRPr lang="en-US" altLang="ko-KR" dirty="0"/>
          </a:p>
          <a:p>
            <a:pPr lvl="1"/>
            <a:r>
              <a:rPr lang="en-US" altLang="ko-KR" dirty="0"/>
              <a:t>Reset: 1</a:t>
            </a:r>
            <a:r>
              <a:rPr lang="ko-KR" altLang="en-US" dirty="0"/>
              <a:t>번 </a:t>
            </a:r>
            <a:r>
              <a:rPr lang="en-US" altLang="ko-KR" dirty="0"/>
              <a:t>key switch</a:t>
            </a:r>
            <a:r>
              <a:rPr lang="ko-KR" altLang="en-US" dirty="0"/>
              <a:t>를 </a:t>
            </a:r>
            <a:r>
              <a:rPr lang="en-US" altLang="ko-KR" dirty="0"/>
              <a:t>press / release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Source code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85792" y="4230689"/>
            <a:ext cx="11515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Reset switch</a:t>
            </a:r>
            <a:endParaRPr lang="ko-KR" altLang="en-US" sz="135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93" y="3168859"/>
            <a:ext cx="3694532" cy="178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8"/>
          <p:cNvCxnSpPr>
            <a:cxnSpLocks/>
            <a:stCxn id="10" idx="1"/>
          </p:cNvCxnSpPr>
          <p:nvPr/>
        </p:nvCxnSpPr>
        <p:spPr>
          <a:xfrm flipH="1">
            <a:off x="5729076" y="4379804"/>
            <a:ext cx="1091803" cy="9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820879" y="4213930"/>
            <a:ext cx="131026" cy="331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16826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첨부자료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Example_test_project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LED </a:t>
            </a: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en-US" altLang="ko-KR" dirty="0" err="1"/>
              <a:t>led_test</a:t>
            </a:r>
            <a:r>
              <a:rPr lang="en-US" altLang="ko-KR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FND </a:t>
            </a: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en-US" altLang="ko-KR" dirty="0" err="1"/>
              <a:t>fnd_test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KEY </a:t>
            </a: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en-US" altLang="ko-KR" dirty="0" err="1"/>
              <a:t>key_test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 err="1">
                <a:latin typeface="+mn-lt"/>
              </a:rPr>
              <a:t>Vivado</a:t>
            </a:r>
            <a:r>
              <a:rPr lang="en-US" altLang="ko-KR" sz="2000" dirty="0">
                <a:latin typeface="+mn-lt"/>
              </a:rPr>
              <a:t> </a:t>
            </a:r>
            <a:r>
              <a:rPr lang="ko-KR" altLang="en-US" sz="2000" dirty="0">
                <a:latin typeface="+mn-lt"/>
              </a:rPr>
              <a:t>실습 소스 위치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Google Drive : </a:t>
            </a:r>
            <a:r>
              <a:rPr lang="ko-KR" altLang="en-US" dirty="0"/>
              <a:t> </a:t>
            </a:r>
            <a:r>
              <a:rPr lang="en-US" altLang="ko-KR" dirty="0" err="1">
                <a:hlinkClick r:id="rId2"/>
              </a:rPr>
              <a:t>vivado</a:t>
            </a:r>
            <a:r>
              <a:rPr lang="en-US" altLang="ko-KR" dirty="0">
                <a:hlinkClick r:id="rId2"/>
              </a:rPr>
              <a:t> source#1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ko-KR" altLang="en-US" dirty="0"/>
              <a:t> </a:t>
            </a:r>
            <a:r>
              <a:rPr lang="en-US" altLang="ko-KR" dirty="0" err="1">
                <a:hlinkClick r:id="rId3"/>
              </a:rPr>
              <a:t>vivado</a:t>
            </a:r>
            <a:r>
              <a:rPr lang="en-US" altLang="ko-KR" dirty="0">
                <a:hlinkClick r:id="rId3"/>
              </a:rPr>
              <a:t> source#2</a:t>
            </a:r>
            <a:endParaRPr lang="ko-KR" altLang="en-US" dirty="0"/>
          </a:p>
          <a:p>
            <a:pPr lvl="1">
              <a:lnSpc>
                <a:spcPct val="100000"/>
              </a:lnSpc>
            </a:pPr>
            <a:endParaRPr lang="ko-KR" altLang="en-US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22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122" name="Picture 2" descr="http://www.planwallpaper.com/static/images/National_Thank_You_D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239" y="2848982"/>
            <a:ext cx="2651522" cy="11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4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Peripheral Validation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8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LED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인가하면 </a:t>
            </a:r>
            <a:r>
              <a:rPr lang="en-US" altLang="ko-KR" dirty="0"/>
              <a:t>on</a:t>
            </a:r>
            <a:r>
              <a:rPr lang="ko-KR" altLang="en-US" dirty="0"/>
              <a:t>상태</a:t>
            </a:r>
            <a:r>
              <a:rPr lang="en-US" altLang="ko-KR" dirty="0"/>
              <a:t>, 0</a:t>
            </a:r>
            <a:r>
              <a:rPr lang="ko-KR" altLang="en-US" dirty="0"/>
              <a:t>을 인가하면 </a:t>
            </a:r>
            <a:r>
              <a:rPr lang="en-US" altLang="ko-KR" dirty="0"/>
              <a:t>off</a:t>
            </a:r>
            <a:r>
              <a:rPr lang="ko-KR" altLang="en-US" dirty="0"/>
              <a:t>상태가 됨</a:t>
            </a:r>
            <a:endParaRPr lang="en-US" altLang="ko-KR" dirty="0"/>
          </a:p>
          <a:p>
            <a:r>
              <a:rPr lang="en-US" altLang="ko-KR" dirty="0"/>
              <a:t>Example </a:t>
            </a:r>
            <a:r>
              <a:rPr lang="ko-KR" altLang="en-US" dirty="0"/>
              <a:t>동작 방법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ko-KR" altLang="en-US" dirty="0"/>
              <a:t> 모든 </a:t>
            </a:r>
            <a:r>
              <a:rPr lang="en-US" altLang="ko-KR" dirty="0"/>
              <a:t>LED off</a:t>
            </a:r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이 아닐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led[7:4] &amp; led[15:12] on</a:t>
            </a:r>
          </a:p>
          <a:p>
            <a:pPr lvl="2"/>
            <a:r>
              <a:rPr lang="en-US" altLang="ko-KR" dirty="0"/>
              <a:t>on </a:t>
            </a:r>
            <a:r>
              <a:rPr lang="ko-KR" altLang="en-US" dirty="0"/>
              <a:t>시킬 </a:t>
            </a:r>
            <a:r>
              <a:rPr lang="en-US" altLang="ko-KR" dirty="0"/>
              <a:t>led (led[7:4] &amp; led[15:12])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인가</a:t>
            </a:r>
            <a:endParaRPr lang="en-US" altLang="ko-KR" dirty="0"/>
          </a:p>
          <a:p>
            <a:r>
              <a:rPr lang="en-US" altLang="ko-KR" dirty="0"/>
              <a:t>Source code</a:t>
            </a:r>
          </a:p>
          <a:p>
            <a:pPr lvl="1"/>
            <a:r>
              <a:rPr lang="en-US" altLang="ko-KR" dirty="0" err="1"/>
              <a:t>led_test.v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8136731"/>
            <a:ext cx="2557463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6"/>
          <a:stretch/>
        </p:blipFill>
        <p:spPr bwMode="auto">
          <a:xfrm>
            <a:off x="2732092" y="4294293"/>
            <a:ext cx="4319790" cy="188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40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24855</TotalTime>
  <Words>2577</Words>
  <Application>Microsoft Office PowerPoint</Application>
  <PresentationFormat>화면 슬라이드 쇼(4:3)</PresentationFormat>
  <Paragraphs>661</Paragraphs>
  <Slides>71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8" baseType="lpstr">
      <vt:lpstr>맑은 고딕</vt:lpstr>
      <vt:lpstr>Arial</vt:lpstr>
      <vt:lpstr>Calibri</vt:lpstr>
      <vt:lpstr>Calibri Light</vt:lpstr>
      <vt:lpstr>Courier New</vt:lpstr>
      <vt:lpstr>Franklin Gothic Book</vt:lpstr>
      <vt:lpstr>Office 테마</vt:lpstr>
      <vt:lpstr>CPU Test Platform Manual Goldenbell2 Board</vt:lpstr>
      <vt:lpstr>Goldenbell2 Board(Rev 1.0) Features</vt:lpstr>
      <vt:lpstr>부품 배치도</vt:lpstr>
      <vt:lpstr>JTAG 연결</vt:lpstr>
      <vt:lpstr>보드에 Power 공급하는 방법</vt:lpstr>
      <vt:lpstr>Key Switch를 이용한 reset 구현 (1/2)</vt:lpstr>
      <vt:lpstr>Key Switch를 이용한 reset 구현 (2/2)</vt:lpstr>
      <vt:lpstr>Peripheral Validation</vt:lpstr>
      <vt:lpstr>LED 구동 (1/2)</vt:lpstr>
      <vt:lpstr>LED 구동 (2/2)</vt:lpstr>
      <vt:lpstr>FND 구동 (1/3)</vt:lpstr>
      <vt:lpstr>FND 구동 (2/3)</vt:lpstr>
      <vt:lpstr>FND 구동  (3/3)</vt:lpstr>
      <vt:lpstr>Key &amp; Key LED 구동 (1/2)</vt:lpstr>
      <vt:lpstr>Key &amp; Key LED 구동 (2/2)</vt:lpstr>
      <vt:lpstr>Vivado Project 생성 방법  LED project를 생성하고 이를 FPGA에 프로그램</vt:lpstr>
      <vt:lpstr>Step 1. Creating new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Step 2. Creating constraint file</vt:lpstr>
      <vt:lpstr>Constraint File Generation Example</vt:lpstr>
      <vt:lpstr>PowerPoint 프레젠테이션</vt:lpstr>
      <vt:lpstr>PowerPoint 프레젠테이션</vt:lpstr>
      <vt:lpstr>PowerPoint 프레젠테이션</vt:lpstr>
      <vt:lpstr>PowerPoint 프레젠테이션</vt:lpstr>
      <vt:lpstr>Step 3. Creating a Bit File </vt:lpstr>
      <vt:lpstr>PowerPoint 프레젠테이션</vt:lpstr>
      <vt:lpstr>FPGA programming</vt:lpstr>
      <vt:lpstr>Step 4. Downloading a Bit File to FPGA</vt:lpstr>
      <vt:lpstr>JTAG Boot Switch(SW1)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SPI Flash에 FPGA Bit File 프로그램</vt:lpstr>
      <vt:lpstr>SPI Flash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SPI Flash Boot Switch(SW1) 설정</vt:lpstr>
      <vt:lpstr>SD card Boot Switch(SW1) 설정</vt:lpstr>
      <vt:lpstr>첨부자료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PCB</dc:creator>
  <cp:lastModifiedBy>최 홍기</cp:lastModifiedBy>
  <cp:revision>269</cp:revision>
  <dcterms:created xsi:type="dcterms:W3CDTF">2016-06-27T14:52:44Z</dcterms:created>
  <dcterms:modified xsi:type="dcterms:W3CDTF">2023-05-03T06:26:56Z</dcterms:modified>
</cp:coreProperties>
</file>